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</p:sldMasterIdLst>
  <p:notesMasterIdLst>
    <p:notesMasterId r:id="rId29"/>
  </p:notesMasterIdLst>
  <p:sldIdLst>
    <p:sldId id="848" r:id="rId10"/>
    <p:sldId id="847" r:id="rId11"/>
    <p:sldId id="850" r:id="rId12"/>
    <p:sldId id="851" r:id="rId13"/>
    <p:sldId id="852" r:id="rId14"/>
    <p:sldId id="853" r:id="rId15"/>
    <p:sldId id="854" r:id="rId16"/>
    <p:sldId id="855" r:id="rId17"/>
    <p:sldId id="856" r:id="rId18"/>
    <p:sldId id="857" r:id="rId19"/>
    <p:sldId id="870" r:id="rId20"/>
    <p:sldId id="868" r:id="rId21"/>
    <p:sldId id="869" r:id="rId22"/>
    <p:sldId id="858" r:id="rId23"/>
    <p:sldId id="859" r:id="rId24"/>
    <p:sldId id="860" r:id="rId25"/>
    <p:sldId id="862" r:id="rId26"/>
    <p:sldId id="864" r:id="rId27"/>
    <p:sldId id="8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414"/>
    <a:srgbClr val="282F39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9087" autoAdjust="0"/>
  </p:normalViewPr>
  <p:slideViewPr>
    <p:cSldViewPr snapToGrid="0">
      <p:cViewPr varScale="1">
        <p:scale>
          <a:sx n="68" d="100"/>
          <a:sy n="68" d="100"/>
        </p:scale>
        <p:origin x="29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E02A1-D76E-439E-BAD8-22DED646F7D6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692D7-2D62-48CF-BACD-73BD3AB016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1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s_syste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hysical_quantity" TargetMode="External"/><Relationship Id="rId4" Type="http://schemas.openxmlformats.org/officeDocument/2006/relationships/hyperlink" Target="https://en.wikipedia.org/wiki/Information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synchronous_receiver-transmitt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start ,I m going to read the plan for my presentation 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777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MAX30100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integrated pulse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oximetry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and heart rate monitor solution. It combines two LEDs, 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photodetector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optimized optics, and low noise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signal processing to detect pulse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oximetry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heart rate signals. The MAX30100 operates from 1.8V and 3.3V power supplies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well applied to wearable devices, fitness aids and medical monitoring devices.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i2c communication 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D22 et SDA (D21)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24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LCD display is in particular a visual interface between a system (project) and the man (user). Its role is to transmit useful information from a system to a user. It will thus display data likely to be exploited by the user of a system.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use our i2c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nommunication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wire this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our board 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supply : 5V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mentioning all the sensors , esp32 is mainly used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applications .what 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68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Open Sans"/>
              </a:rPr>
              <a:t>The internet of things, or </a:t>
            </a:r>
            <a:r>
              <a:rPr lang="en-GB" sz="1200" dirty="0" err="1">
                <a:solidFill>
                  <a:schemeClr val="bg1"/>
                </a:solidFill>
                <a:latin typeface="Open Sans"/>
              </a:rPr>
              <a:t>IoT</a:t>
            </a:r>
            <a:r>
              <a:rPr lang="en-GB" sz="1200" dirty="0">
                <a:solidFill>
                  <a:schemeClr val="bg1"/>
                </a:solidFill>
                <a:latin typeface="Open Sans"/>
              </a:rPr>
              <a:t>, is a system of connected devices, computers, and mechanical or digital machines with unique identifiers that transfer data over a network. A "thing" in the </a:t>
            </a:r>
            <a:r>
              <a:rPr lang="en-GB" sz="1200" dirty="0" err="1">
                <a:solidFill>
                  <a:schemeClr val="bg1"/>
                </a:solidFill>
                <a:latin typeface="Open Sans"/>
              </a:rPr>
              <a:t>IoT</a:t>
            </a:r>
            <a:r>
              <a:rPr lang="en-GB" sz="1200" dirty="0">
                <a:solidFill>
                  <a:schemeClr val="bg1"/>
                </a:solidFill>
                <a:latin typeface="Open Sans"/>
              </a:rPr>
              <a:t> can be a smartphone, a laptop, a car sensor, or even a heart monitor implant.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works?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picture we can see how hardware sensors do their thing and transmit to cloud services using the communication protocol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we reach applications part where we do what we want with those values from sensors.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in every domain , but nowadays the most important domain without any doubt is the medical one.</a:t>
            </a:r>
            <a:endParaRPr lang="en-GB" sz="1200" dirty="0">
              <a:solidFill>
                <a:schemeClr val="bg1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 :A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protocol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system of rules that allows two or more entities of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communications system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transmit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munications system"/>
              </a:rPr>
              <a:t>information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via any kind of variation of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hysical quantity"/>
              </a:rPr>
              <a:t>physical quantity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in every </a:t>
            </a:r>
            <a:r>
              <a:rPr lang="en-GB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but nowadays the most important domain without any doubt is the medical one </a:t>
            </a:r>
            <a:endParaRPr lang="en-GB" sz="1200" dirty="0">
              <a:solidFill>
                <a:schemeClr val="bg1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  <a:latin typeface="Open San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5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644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go to the wiring part :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porgram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fritzing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was able to wire all my materials in digital form , this picture represent the wiring of my project .but what is interesting is that i m using 2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in one development board and in order to do that we need to specify their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we are coding.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51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see in this picture , 3 sensors : on the left lm35 in the middle  ds18b20, and in the right we have MAX30100 all wired to the esp32 and we have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which the name of the patient is displayed 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this system works exactly : power on the system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patient must put his finger on the red led of the pulsing sensor and hold the temperature sensor ds18b20 with his hand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esp32 execute the code by connecting to our WIFI at first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all the values will be displayed in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long right ? , how about we explain all with a short video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199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screen we have 4 values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BPM : heart beat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SpO2: is the percentage of oxygen in blood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B.T= body temperature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R.T= room temperature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all of those numbers will be displayed in a well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orgonized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page that is mainly coded for the doctor to check on his patients remotely as we can see here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79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 web : Is an example of the display … the page web contains room temperature … with 4 logos , we also have the name of the patient and his identity number so that the doctor can identify him through his data 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to keep track with the changes of values from sensors this page is refreshing every 3 seconds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everything is okay the doctor just passes but if we get suspicious values he call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intervention for the patient.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mean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suspecious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: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 normal blood oxygen saturation ranges from 80-100%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 rate change from 60-100BPM, it also can vary from minute to a minute. According to researchers COVID-19 can cause an irregular or high heart rate - over 100 beats per minute.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3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, we got general introduction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:  problematic and  the solution I suggested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:   talking about which materials we need in order to create this system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Forth : I will talk about IOT( what 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how it works and in which domain  it is most used 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Fifth : wiring and testing( digital wiring and real life wiring)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end   we finish with a conclusion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50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Hosptials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 overloaded  cause many problems  such as ..(2)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11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increasing of cases  it is becoming difficult to keep a track on the health conditions of this many quarantined patients. Even for patients who goes to hospital to get the proper treatment , they are at risk of getting infected by other viruses or their families who check on them , they are also at risk of getting infected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any other disease which leads to more and more patients .that’s why in order to relieve the pressure in hospitals , I suggest to keep track of patients remotely with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 my project that I m going to represent today.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my solution consists(3)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42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and create this device , we need some materials : development board to treat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sensors that i m going use .(6)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875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36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 , we need to talk about most important part of my project , the development board esp32 its  weights is 20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small device with big capabilities it has an integrated  WIFI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moodule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we can use IOT ( that’s why it’s so  popular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developpers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Operating Voltage vary between 2.2V and 3.6V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board has :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ADC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dgitial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converter 12 bits ) 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UART interfaces (</a:t>
            </a:r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Universal asynchronous receiver-transmitter)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PWM outputs – 25 channels of PWM pins for dimming LEDs or controlling motors.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DAC channels – 8-bit DACs to produce true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voltages.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SPI, I2C &amp; I2S interface – There are 3 SPI and 1 I2C interfaces to hook up all sorts of sensors and peripherals, plus two I2S interfaces if you want to add sound to your project.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Touch Pads – 9 GPIOs feature capacitive touch sensing.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Switches &amp; Indicators: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– Reset the ESP32 chip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 – Download new programs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LED – Power Indicator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LED – User Programmable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CARD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tunisian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ccosts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45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2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temperature sensor manufactured by Texas Instruments. It is extremely popular in electronics, because it is accurate, inexpensive, very easy to use and very reliable.it is capable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mesauring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temperature  from -55 to 150C	with a precision of 10 mv per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celcus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06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DS18B20 temperature sensor is a one-wire digital temperature sensor(exactly it is  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waterproofed version of the DS18B20 sensor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This means that it requires only one data line (and GND) to communicate with your ESP32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pins :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vcc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gnd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Yellow for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iData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sensor  is  fairly precise,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±0.5°C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over much of the range. It can give up to 12 bits of precision from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onboard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digital-to-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converter.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692D7-2D62-48CF-BACD-73BD3AB016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57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1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8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74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10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19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08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10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6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57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90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40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49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44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97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39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33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34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8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74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835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27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41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52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52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66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2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612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86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27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052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81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57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8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033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95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7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619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217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356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3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579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721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878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286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278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2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570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828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627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201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573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666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194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277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0886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4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472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057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429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993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39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262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362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6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012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2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191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658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3430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604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891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642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512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33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006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5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6091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80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04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468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957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734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838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3829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356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6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0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9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4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7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26/02/2023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srgbClr val="282F39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282F3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8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DDABBE8-7360-452B-B856-38FEBE0D7B6C}"/>
              </a:ext>
            </a:extLst>
          </p:cNvPr>
          <p:cNvSpPr/>
          <p:nvPr/>
        </p:nvSpPr>
        <p:spPr>
          <a:xfrm flipV="1">
            <a:off x="4665178" y="5309005"/>
            <a:ext cx="2739830" cy="300753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123562" y="4558659"/>
            <a:ext cx="3482976" cy="1245495"/>
          </a:xfrm>
          <a:custGeom>
            <a:avLst/>
            <a:gdLst>
              <a:gd name="T0" fmla="*/ 451 w 629"/>
              <a:gd name="T1" fmla="*/ 74 h 225"/>
              <a:gd name="T2" fmla="*/ 466 w 629"/>
              <a:gd name="T3" fmla="*/ 74 h 225"/>
              <a:gd name="T4" fmla="*/ 503 w 629"/>
              <a:gd name="T5" fmla="*/ 64 h 225"/>
              <a:gd name="T6" fmla="*/ 583 w 629"/>
              <a:gd name="T7" fmla="*/ 15 h 225"/>
              <a:gd name="T8" fmla="*/ 600 w 629"/>
              <a:gd name="T9" fmla="*/ 4 h 225"/>
              <a:gd name="T10" fmla="*/ 621 w 629"/>
              <a:gd name="T11" fmla="*/ 9 h 225"/>
              <a:gd name="T12" fmla="*/ 627 w 629"/>
              <a:gd name="T13" fmla="*/ 19 h 225"/>
              <a:gd name="T14" fmla="*/ 626 w 629"/>
              <a:gd name="T15" fmla="*/ 26 h 225"/>
              <a:gd name="T16" fmla="*/ 588 w 629"/>
              <a:gd name="T17" fmla="*/ 67 h 225"/>
              <a:gd name="T18" fmla="*/ 547 w 629"/>
              <a:gd name="T19" fmla="*/ 105 h 225"/>
              <a:gd name="T20" fmla="*/ 516 w 629"/>
              <a:gd name="T21" fmla="*/ 135 h 225"/>
              <a:gd name="T22" fmla="*/ 497 w 629"/>
              <a:gd name="T23" fmla="*/ 148 h 225"/>
              <a:gd name="T24" fmla="*/ 447 w 629"/>
              <a:gd name="T25" fmla="*/ 179 h 225"/>
              <a:gd name="T26" fmla="*/ 393 w 629"/>
              <a:gd name="T27" fmla="*/ 219 h 225"/>
              <a:gd name="T28" fmla="*/ 371 w 629"/>
              <a:gd name="T29" fmla="*/ 223 h 225"/>
              <a:gd name="T30" fmla="*/ 329 w 629"/>
              <a:gd name="T31" fmla="*/ 212 h 225"/>
              <a:gd name="T32" fmla="*/ 285 w 629"/>
              <a:gd name="T33" fmla="*/ 201 h 225"/>
              <a:gd name="T34" fmla="*/ 225 w 629"/>
              <a:gd name="T35" fmla="*/ 189 h 225"/>
              <a:gd name="T36" fmla="*/ 186 w 629"/>
              <a:gd name="T37" fmla="*/ 181 h 225"/>
              <a:gd name="T38" fmla="*/ 169 w 629"/>
              <a:gd name="T39" fmla="*/ 180 h 225"/>
              <a:gd name="T40" fmla="*/ 121 w 629"/>
              <a:gd name="T41" fmla="*/ 170 h 225"/>
              <a:gd name="T42" fmla="*/ 66 w 629"/>
              <a:gd name="T43" fmla="*/ 157 h 225"/>
              <a:gd name="T44" fmla="*/ 23 w 629"/>
              <a:gd name="T45" fmla="*/ 149 h 225"/>
              <a:gd name="T46" fmla="*/ 9 w 629"/>
              <a:gd name="T47" fmla="*/ 145 h 225"/>
              <a:gd name="T48" fmla="*/ 4 w 629"/>
              <a:gd name="T49" fmla="*/ 140 h 225"/>
              <a:gd name="T50" fmla="*/ 3 w 629"/>
              <a:gd name="T51" fmla="*/ 94 h 225"/>
              <a:gd name="T52" fmla="*/ 21 w 629"/>
              <a:gd name="T53" fmla="*/ 29 h 225"/>
              <a:gd name="T54" fmla="*/ 39 w 629"/>
              <a:gd name="T55" fmla="*/ 4 h 225"/>
              <a:gd name="T56" fmla="*/ 45 w 629"/>
              <a:gd name="T57" fmla="*/ 2 h 225"/>
              <a:gd name="T58" fmla="*/ 106 w 629"/>
              <a:gd name="T59" fmla="*/ 21 h 225"/>
              <a:gd name="T60" fmla="*/ 125 w 629"/>
              <a:gd name="T61" fmla="*/ 27 h 225"/>
              <a:gd name="T62" fmla="*/ 135 w 629"/>
              <a:gd name="T63" fmla="*/ 27 h 225"/>
              <a:gd name="T64" fmla="*/ 175 w 629"/>
              <a:gd name="T65" fmla="*/ 17 h 225"/>
              <a:gd name="T66" fmla="*/ 231 w 629"/>
              <a:gd name="T67" fmla="*/ 11 h 225"/>
              <a:gd name="T68" fmla="*/ 274 w 629"/>
              <a:gd name="T69" fmla="*/ 24 h 225"/>
              <a:gd name="T70" fmla="*/ 329 w 629"/>
              <a:gd name="T71" fmla="*/ 52 h 225"/>
              <a:gd name="T72" fmla="*/ 356 w 629"/>
              <a:gd name="T73" fmla="*/ 57 h 225"/>
              <a:gd name="T74" fmla="*/ 417 w 629"/>
              <a:gd name="T75" fmla="*/ 71 h 225"/>
              <a:gd name="T76" fmla="*/ 433 w 629"/>
              <a:gd name="T77" fmla="*/ 87 h 225"/>
              <a:gd name="T78" fmla="*/ 422 w 629"/>
              <a:gd name="T79" fmla="*/ 112 h 225"/>
              <a:gd name="T80" fmla="*/ 386 w 629"/>
              <a:gd name="T81" fmla="*/ 113 h 225"/>
              <a:gd name="T82" fmla="*/ 309 w 629"/>
              <a:gd name="T83" fmla="*/ 113 h 225"/>
              <a:gd name="T84" fmla="*/ 279 w 629"/>
              <a:gd name="T85" fmla="*/ 120 h 225"/>
              <a:gd name="T86" fmla="*/ 272 w 629"/>
              <a:gd name="T87" fmla="*/ 134 h 225"/>
              <a:gd name="T88" fmla="*/ 285 w 629"/>
              <a:gd name="T89" fmla="*/ 141 h 225"/>
              <a:gd name="T90" fmla="*/ 296 w 629"/>
              <a:gd name="T91" fmla="*/ 137 h 225"/>
              <a:gd name="T92" fmla="*/ 366 w 629"/>
              <a:gd name="T93" fmla="*/ 134 h 225"/>
              <a:gd name="T94" fmla="*/ 409 w 629"/>
              <a:gd name="T95" fmla="*/ 136 h 225"/>
              <a:gd name="T96" fmla="*/ 437 w 629"/>
              <a:gd name="T97" fmla="*/ 130 h 225"/>
              <a:gd name="T98" fmla="*/ 453 w 629"/>
              <a:gd name="T99" fmla="*/ 77 h 225"/>
              <a:gd name="T100" fmla="*/ 451 w 629"/>
              <a:gd name="T101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225">
                <a:moveTo>
                  <a:pt x="451" y="74"/>
                </a:moveTo>
                <a:cubicBezTo>
                  <a:pt x="457" y="74"/>
                  <a:pt x="462" y="74"/>
                  <a:pt x="466" y="74"/>
                </a:cubicBezTo>
                <a:cubicBezTo>
                  <a:pt x="480" y="73"/>
                  <a:pt x="491" y="68"/>
                  <a:pt x="503" y="64"/>
                </a:cubicBezTo>
                <a:cubicBezTo>
                  <a:pt x="533" y="52"/>
                  <a:pt x="557" y="33"/>
                  <a:pt x="583" y="15"/>
                </a:cubicBezTo>
                <a:cubicBezTo>
                  <a:pt x="589" y="11"/>
                  <a:pt x="594" y="7"/>
                  <a:pt x="600" y="4"/>
                </a:cubicBezTo>
                <a:cubicBezTo>
                  <a:pt x="608" y="0"/>
                  <a:pt x="615" y="2"/>
                  <a:pt x="621" y="9"/>
                </a:cubicBezTo>
                <a:cubicBezTo>
                  <a:pt x="623" y="12"/>
                  <a:pt x="625" y="16"/>
                  <a:pt x="627" y="19"/>
                </a:cubicBezTo>
                <a:cubicBezTo>
                  <a:pt x="629" y="22"/>
                  <a:pt x="628" y="24"/>
                  <a:pt x="626" y="26"/>
                </a:cubicBezTo>
                <a:cubicBezTo>
                  <a:pt x="613" y="40"/>
                  <a:pt x="601" y="54"/>
                  <a:pt x="588" y="67"/>
                </a:cubicBezTo>
                <a:cubicBezTo>
                  <a:pt x="575" y="80"/>
                  <a:pt x="560" y="92"/>
                  <a:pt x="547" y="105"/>
                </a:cubicBezTo>
                <a:cubicBezTo>
                  <a:pt x="536" y="115"/>
                  <a:pt x="527" y="126"/>
                  <a:pt x="516" y="135"/>
                </a:cubicBezTo>
                <a:cubicBezTo>
                  <a:pt x="511" y="140"/>
                  <a:pt x="503" y="144"/>
                  <a:pt x="497" y="148"/>
                </a:cubicBezTo>
                <a:cubicBezTo>
                  <a:pt x="480" y="158"/>
                  <a:pt x="464" y="169"/>
                  <a:pt x="447" y="179"/>
                </a:cubicBezTo>
                <a:cubicBezTo>
                  <a:pt x="427" y="190"/>
                  <a:pt x="411" y="205"/>
                  <a:pt x="393" y="219"/>
                </a:cubicBezTo>
                <a:cubicBezTo>
                  <a:pt x="386" y="225"/>
                  <a:pt x="379" y="225"/>
                  <a:pt x="371" y="223"/>
                </a:cubicBezTo>
                <a:cubicBezTo>
                  <a:pt x="357" y="219"/>
                  <a:pt x="343" y="216"/>
                  <a:pt x="329" y="212"/>
                </a:cubicBezTo>
                <a:cubicBezTo>
                  <a:pt x="314" y="208"/>
                  <a:pt x="300" y="205"/>
                  <a:pt x="285" y="201"/>
                </a:cubicBezTo>
                <a:cubicBezTo>
                  <a:pt x="265" y="197"/>
                  <a:pt x="245" y="193"/>
                  <a:pt x="225" y="189"/>
                </a:cubicBezTo>
                <a:cubicBezTo>
                  <a:pt x="212" y="186"/>
                  <a:pt x="199" y="183"/>
                  <a:pt x="186" y="181"/>
                </a:cubicBezTo>
                <a:cubicBezTo>
                  <a:pt x="180" y="180"/>
                  <a:pt x="174" y="180"/>
                  <a:pt x="169" y="180"/>
                </a:cubicBezTo>
                <a:cubicBezTo>
                  <a:pt x="152" y="180"/>
                  <a:pt x="137" y="175"/>
                  <a:pt x="121" y="170"/>
                </a:cubicBezTo>
                <a:cubicBezTo>
                  <a:pt x="103" y="165"/>
                  <a:pt x="85" y="161"/>
                  <a:pt x="66" y="157"/>
                </a:cubicBezTo>
                <a:cubicBezTo>
                  <a:pt x="52" y="154"/>
                  <a:pt x="38" y="152"/>
                  <a:pt x="23" y="149"/>
                </a:cubicBezTo>
                <a:cubicBezTo>
                  <a:pt x="18" y="148"/>
                  <a:pt x="13" y="147"/>
                  <a:pt x="9" y="145"/>
                </a:cubicBezTo>
                <a:cubicBezTo>
                  <a:pt x="7" y="144"/>
                  <a:pt x="5" y="142"/>
                  <a:pt x="4" y="140"/>
                </a:cubicBezTo>
                <a:cubicBezTo>
                  <a:pt x="0" y="125"/>
                  <a:pt x="1" y="109"/>
                  <a:pt x="3" y="94"/>
                </a:cubicBezTo>
                <a:cubicBezTo>
                  <a:pt x="6" y="72"/>
                  <a:pt x="12" y="50"/>
                  <a:pt x="21" y="29"/>
                </a:cubicBezTo>
                <a:cubicBezTo>
                  <a:pt x="26" y="20"/>
                  <a:pt x="30" y="10"/>
                  <a:pt x="39" y="4"/>
                </a:cubicBezTo>
                <a:cubicBezTo>
                  <a:pt x="40" y="3"/>
                  <a:pt x="43" y="2"/>
                  <a:pt x="45" y="2"/>
                </a:cubicBezTo>
                <a:cubicBezTo>
                  <a:pt x="66" y="8"/>
                  <a:pt x="86" y="15"/>
                  <a:pt x="106" y="21"/>
                </a:cubicBezTo>
                <a:cubicBezTo>
                  <a:pt x="113" y="23"/>
                  <a:pt x="119" y="25"/>
                  <a:pt x="125" y="27"/>
                </a:cubicBezTo>
                <a:cubicBezTo>
                  <a:pt x="129" y="28"/>
                  <a:pt x="132" y="28"/>
                  <a:pt x="135" y="27"/>
                </a:cubicBezTo>
                <a:cubicBezTo>
                  <a:pt x="149" y="24"/>
                  <a:pt x="162" y="20"/>
                  <a:pt x="175" y="17"/>
                </a:cubicBezTo>
                <a:cubicBezTo>
                  <a:pt x="193" y="13"/>
                  <a:pt x="212" y="9"/>
                  <a:pt x="231" y="11"/>
                </a:cubicBezTo>
                <a:cubicBezTo>
                  <a:pt x="246" y="13"/>
                  <a:pt x="261" y="17"/>
                  <a:pt x="274" y="24"/>
                </a:cubicBezTo>
                <a:cubicBezTo>
                  <a:pt x="293" y="33"/>
                  <a:pt x="311" y="42"/>
                  <a:pt x="329" y="52"/>
                </a:cubicBezTo>
                <a:cubicBezTo>
                  <a:pt x="337" y="56"/>
                  <a:pt x="347" y="56"/>
                  <a:pt x="356" y="57"/>
                </a:cubicBezTo>
                <a:cubicBezTo>
                  <a:pt x="377" y="60"/>
                  <a:pt x="398" y="62"/>
                  <a:pt x="417" y="71"/>
                </a:cubicBezTo>
                <a:cubicBezTo>
                  <a:pt x="425" y="74"/>
                  <a:pt x="428" y="81"/>
                  <a:pt x="433" y="87"/>
                </a:cubicBezTo>
                <a:cubicBezTo>
                  <a:pt x="440" y="96"/>
                  <a:pt x="435" y="111"/>
                  <a:pt x="422" y="112"/>
                </a:cubicBezTo>
                <a:cubicBezTo>
                  <a:pt x="410" y="113"/>
                  <a:pt x="398" y="114"/>
                  <a:pt x="386" y="113"/>
                </a:cubicBezTo>
                <a:cubicBezTo>
                  <a:pt x="360" y="111"/>
                  <a:pt x="334" y="109"/>
                  <a:pt x="309" y="113"/>
                </a:cubicBezTo>
                <a:cubicBezTo>
                  <a:pt x="299" y="114"/>
                  <a:pt x="289" y="117"/>
                  <a:pt x="279" y="120"/>
                </a:cubicBezTo>
                <a:cubicBezTo>
                  <a:pt x="273" y="122"/>
                  <a:pt x="270" y="128"/>
                  <a:pt x="272" y="134"/>
                </a:cubicBezTo>
                <a:cubicBezTo>
                  <a:pt x="274" y="139"/>
                  <a:pt x="279" y="142"/>
                  <a:pt x="285" y="141"/>
                </a:cubicBezTo>
                <a:cubicBezTo>
                  <a:pt x="289" y="140"/>
                  <a:pt x="292" y="138"/>
                  <a:pt x="296" y="137"/>
                </a:cubicBezTo>
                <a:cubicBezTo>
                  <a:pt x="319" y="131"/>
                  <a:pt x="343" y="132"/>
                  <a:pt x="366" y="134"/>
                </a:cubicBezTo>
                <a:cubicBezTo>
                  <a:pt x="381" y="135"/>
                  <a:pt x="395" y="136"/>
                  <a:pt x="409" y="136"/>
                </a:cubicBezTo>
                <a:cubicBezTo>
                  <a:pt x="418" y="136"/>
                  <a:pt x="428" y="134"/>
                  <a:pt x="437" y="130"/>
                </a:cubicBezTo>
                <a:cubicBezTo>
                  <a:pt x="454" y="122"/>
                  <a:pt x="465" y="96"/>
                  <a:pt x="453" y="77"/>
                </a:cubicBezTo>
                <a:cubicBezTo>
                  <a:pt x="452" y="76"/>
                  <a:pt x="452" y="76"/>
                  <a:pt x="451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282F3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2854295" y="1245845"/>
            <a:ext cx="587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FFFF"/>
                </a:solidFill>
              </a:rPr>
              <a:t> </a:t>
            </a:r>
            <a:r>
              <a:rPr lang="en-GB" sz="2400" b="1" dirty="0">
                <a:solidFill>
                  <a:srgbClr val="FFFFFF"/>
                </a:solidFill>
              </a:rPr>
              <a:t>IOT BASED PATIENT HEALTH MONITORING              SYSTEM</a:t>
            </a:r>
            <a:endParaRPr lang="en-GB" sz="2400" dirty="0">
              <a:solidFill>
                <a:srgbClr val="FFFFFF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5FAAC8-4DCE-4294-BF1E-FDD9D9F30F9B}"/>
              </a:ext>
            </a:extLst>
          </p:cNvPr>
          <p:cNvGrpSpPr/>
          <p:nvPr/>
        </p:nvGrpSpPr>
        <p:grpSpPr>
          <a:xfrm>
            <a:off x="5353802" y="2390759"/>
            <a:ext cx="1731496" cy="2111981"/>
            <a:chOff x="7549436" y="-3035119"/>
            <a:chExt cx="1474296" cy="179826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B0C78FB-797C-48A5-8471-90AE252A5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7222" y="-2761530"/>
              <a:ext cx="917325" cy="1524674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007A7D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867A9D3-244B-4D96-85FC-1B20A383B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578" y="-2329808"/>
              <a:ext cx="65073" cy="110555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81340D6-A119-4ECC-B054-F7F59A530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765" y="-2182168"/>
              <a:ext cx="235803" cy="378545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6093F5C-4A6F-48F7-A969-9A5617C0A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842" y="-2203160"/>
              <a:ext cx="105657" cy="130847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1B0A7BE6-A9F5-4F69-BB46-5FED15DE9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2653076"/>
              <a:ext cx="381344" cy="41563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AAC04016-222C-4615-847D-EF424A435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3035119"/>
              <a:ext cx="58776" cy="223908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F2A97FCD-688B-4009-A43E-772F81974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293" y="-2944156"/>
              <a:ext cx="149039" cy="207115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745AF341-A3B9-450E-AA0C-D160290799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052722"/>
              <a:ext cx="209214" cy="146940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6421252C-0288-4E74-8BE0-6173B937F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682464"/>
              <a:ext cx="209214" cy="145540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B0FE359E-F73E-4BDC-87AA-58798B116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9824" y="-2322811"/>
              <a:ext cx="223908" cy="59476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085AF8C-5A77-43FC-BB3D-25616E7B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36" y="-2322811"/>
              <a:ext cx="222509" cy="59476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7266249B-8E16-4840-96FC-8516A1DEE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682464"/>
              <a:ext cx="209214" cy="145540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2441C55B-CC0E-4AF1-8DF0-22E322450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052722"/>
              <a:ext cx="209214" cy="146940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FA834BA1-D0A4-4237-913D-260A5DEBA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837" y="-2944156"/>
              <a:ext cx="149039" cy="207115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B327ECD0-E1B0-4737-8A11-DA4355BE380C}"/>
              </a:ext>
            </a:extLst>
          </p:cNvPr>
          <p:cNvSpPr/>
          <p:nvPr/>
        </p:nvSpPr>
        <p:spPr>
          <a:xfrm>
            <a:off x="1456884" y="2015941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E9AA7E-9A40-4378-BA1F-D2DC2684ED35}"/>
              </a:ext>
            </a:extLst>
          </p:cNvPr>
          <p:cNvSpPr txBox="1"/>
          <p:nvPr/>
        </p:nvSpPr>
        <p:spPr>
          <a:xfrm>
            <a:off x="555476" y="4875745"/>
            <a:ext cx="24355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In front of the jury:</a:t>
            </a:r>
          </a:p>
          <a:p>
            <a:pPr algn="ctr">
              <a:defRPr/>
            </a:pPr>
            <a:endParaRPr lang="en-GB" sz="1300" b="1" dirty="0">
              <a:solidFill>
                <a:srgbClr val="FFFFFF"/>
              </a:solidFill>
              <a:latin typeface="Open Sans" panose="020B0606030504020204" pitchFamily="34" charset="0"/>
            </a:endParaRPr>
          </a:p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  </a:t>
            </a:r>
            <a:r>
              <a:rPr lang="en-GB" sz="1300" b="1" dirty="0" err="1">
                <a:solidFill>
                  <a:srgbClr val="FFFFFF"/>
                </a:solidFill>
                <a:latin typeface="Open Sans" panose="020B0606030504020204" pitchFamily="34" charset="0"/>
              </a:rPr>
              <a:t>Mr.Dhafer</a:t>
            </a: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 MEZGHANNI                       </a:t>
            </a:r>
            <a:r>
              <a:rPr lang="en-GB" sz="1300" b="1" dirty="0" err="1">
                <a:solidFill>
                  <a:srgbClr val="FFFFFF"/>
                </a:solidFill>
                <a:latin typeface="Open Sans" panose="020B0606030504020204" pitchFamily="34" charset="0"/>
              </a:rPr>
              <a:t>Mrs.Siwar</a:t>
            </a: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Open Sans" panose="020B0606030504020204" pitchFamily="34" charset="0"/>
              </a:rPr>
              <a:t>Bellahirich</a:t>
            </a: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 </a:t>
            </a:r>
          </a:p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 panose="020B0606030504020204" pitchFamily="34" charset="0"/>
              </a:rPr>
              <a:t>In 29/06/2021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445E318-5EBB-456A-AB1D-82C950818623}"/>
              </a:ext>
            </a:extLst>
          </p:cNvPr>
          <p:cNvSpPr/>
          <p:nvPr/>
        </p:nvSpPr>
        <p:spPr>
          <a:xfrm>
            <a:off x="1456884" y="4305476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67BB8D-4F08-4687-95FD-F1D81ABCF35D}"/>
              </a:ext>
            </a:extLst>
          </p:cNvPr>
          <p:cNvSpPr/>
          <p:nvPr/>
        </p:nvSpPr>
        <p:spPr>
          <a:xfrm>
            <a:off x="9833128" y="3130659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8F7418-2E84-4D83-AB5C-A6C8FD62F902}"/>
              </a:ext>
            </a:extLst>
          </p:cNvPr>
          <p:cNvSpPr txBox="1"/>
          <p:nvPr/>
        </p:nvSpPr>
        <p:spPr>
          <a:xfrm>
            <a:off x="9266621" y="3795525"/>
            <a:ext cx="19920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 Supervisor :</a:t>
            </a:r>
          </a:p>
          <a:p>
            <a:pPr algn="ctr">
              <a:defRPr/>
            </a:pPr>
            <a:endParaRPr lang="en-GB" sz="1300" b="1" dirty="0">
              <a:solidFill>
                <a:srgbClr val="FFFFFF"/>
              </a:solidFill>
              <a:latin typeface="Open Sans"/>
              <a:ea typeface="Noto Sans" panose="020B0502040504020204" pitchFamily="34"/>
              <a:cs typeface="Noto Sans" panose="020B0502040504020204" pitchFamily="34"/>
            </a:endParaRPr>
          </a:p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M. </a:t>
            </a:r>
            <a:r>
              <a:rPr lang="en-GB" sz="1300" b="1" dirty="0" err="1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Dhafer</a:t>
            </a:r>
            <a:r>
              <a:rPr lang="en-GB" sz="1300" b="1" dirty="0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 MEZGHANNI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FE69F6-9293-4343-B952-0660EA60F5D7}"/>
              </a:ext>
            </a:extLst>
          </p:cNvPr>
          <p:cNvSpPr txBox="1"/>
          <p:nvPr/>
        </p:nvSpPr>
        <p:spPr>
          <a:xfrm>
            <a:off x="9262779" y="4704295"/>
            <a:ext cx="16393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endParaRPr lang="en-GB" sz="13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20C235-D899-4540-B3BA-6485843F1259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University Year 202-2021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187278-174E-40F9-9099-8E759C168EB1}"/>
              </a:ext>
            </a:extLst>
          </p:cNvPr>
          <p:cNvSpPr/>
          <p:nvPr/>
        </p:nvSpPr>
        <p:spPr>
          <a:xfrm>
            <a:off x="11598141" y="6308352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pic>
        <p:nvPicPr>
          <p:cNvPr id="56" name="Image 7" descr="Description: Résultat de recherche d'images pour &quot;UT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" y="90328"/>
            <a:ext cx="1233188" cy="102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oussem\Desktop\FSTLOGO.svg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961" y="1"/>
            <a:ext cx="1749038" cy="10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3E9AA7E-9A40-4378-BA1F-D2DC2684ED35}"/>
              </a:ext>
            </a:extLst>
          </p:cNvPr>
          <p:cNvSpPr txBox="1"/>
          <p:nvPr/>
        </p:nvSpPr>
        <p:spPr>
          <a:xfrm>
            <a:off x="946267" y="2653729"/>
            <a:ext cx="1639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00" b="1" dirty="0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Presented by :</a:t>
            </a:r>
          </a:p>
          <a:p>
            <a:pPr algn="ctr">
              <a:defRPr/>
            </a:pPr>
            <a:r>
              <a:rPr lang="en-GB" sz="1300" b="1" dirty="0" err="1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Houssem</a:t>
            </a:r>
            <a:r>
              <a:rPr lang="en-GB" sz="1300" b="1" dirty="0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GB" sz="1300" b="1" dirty="0" err="1">
                <a:solidFill>
                  <a:srgbClr val="FFFFFF"/>
                </a:solidFill>
                <a:latin typeface="Open Sans"/>
                <a:ea typeface="Noto Sans" panose="020B0502040504020204" pitchFamily="34"/>
                <a:cs typeface="Noto Sans" panose="020B0502040504020204" pitchFamily="34"/>
              </a:rPr>
              <a:t>Balti</a:t>
            </a:r>
            <a:endParaRPr lang="en-GB" sz="1300" b="1" dirty="0">
              <a:solidFill>
                <a:srgbClr val="FFFFFF"/>
              </a:solidFill>
              <a:latin typeface="Open Sans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4127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GB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737841" y="6403906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MAX30100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780679" y="2843338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pic>
        <p:nvPicPr>
          <p:cNvPr id="9" name="Picture 4" descr="MAX30100 Pluse Oximeter Heart Rate-Sensor, मेडिकल सेंसर - Jenshri India  Pvt. Ltd., New Delhi | ID: 225634049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9250" y="1548645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GB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737841" y="6403906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LCD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780679" y="2843338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1582" y="138751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4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974097" y="485332"/>
            <a:ext cx="544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GB" sz="4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        IOT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D7B260-A58B-45AD-A96F-D8F0FEC37E27}"/>
              </a:ext>
            </a:extLst>
          </p:cNvPr>
          <p:cNvSpPr/>
          <p:nvPr/>
        </p:nvSpPr>
        <p:spPr>
          <a:xfrm>
            <a:off x="11645632" y="63534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4" y="2590741"/>
            <a:ext cx="8995454" cy="322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03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15F9E255-61F9-4DFF-8290-1A613DA1B5BB}"/>
              </a:ext>
            </a:extLst>
          </p:cNvPr>
          <p:cNvSpPr/>
          <p:nvPr/>
        </p:nvSpPr>
        <p:spPr>
          <a:xfrm>
            <a:off x="1546818" y="5633437"/>
            <a:ext cx="3766861" cy="23962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D7154-7104-477A-A267-29B7F59277CF}"/>
              </a:ext>
            </a:extLst>
          </p:cNvPr>
          <p:cNvGrpSpPr/>
          <p:nvPr/>
        </p:nvGrpSpPr>
        <p:grpSpPr>
          <a:xfrm>
            <a:off x="1954212" y="1428826"/>
            <a:ext cx="3359467" cy="4325468"/>
            <a:chOff x="2050732" y="1266266"/>
            <a:chExt cx="3359467" cy="43254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B83C53-B05F-482A-82A1-BE0464743B39}"/>
                </a:ext>
              </a:extLst>
            </p:cNvPr>
            <p:cNvGrpSpPr/>
            <p:nvPr/>
          </p:nvGrpSpPr>
          <p:grpSpPr>
            <a:xfrm>
              <a:off x="2050732" y="1266266"/>
              <a:ext cx="3359467" cy="4325468"/>
              <a:chOff x="5230813" y="2312988"/>
              <a:chExt cx="1733550" cy="22320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9BA7F78A-5B92-4949-8F8C-8ECC299BC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513" y="4191001"/>
                <a:ext cx="41275" cy="60325"/>
              </a:xfrm>
              <a:custGeom>
                <a:avLst/>
                <a:gdLst>
                  <a:gd name="T0" fmla="*/ 0 w 13"/>
                  <a:gd name="T1" fmla="*/ 3 h 19"/>
                  <a:gd name="T2" fmla="*/ 4 w 13"/>
                  <a:gd name="T3" fmla="*/ 0 h 19"/>
                  <a:gd name="T4" fmla="*/ 10 w 13"/>
                  <a:gd name="T5" fmla="*/ 5 h 19"/>
                  <a:gd name="T6" fmla="*/ 5 w 13"/>
                  <a:gd name="T7" fmla="*/ 18 h 19"/>
                  <a:gd name="T8" fmla="*/ 0 w 13"/>
                  <a:gd name="T9" fmla="*/ 15 h 19"/>
                  <a:gd name="T10" fmla="*/ 0 w 13"/>
                  <a:gd name="T1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9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F5C40D60-8578-40FF-BE1E-194917DC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6" y="2944813"/>
                <a:ext cx="28575" cy="34925"/>
              </a:xfrm>
              <a:custGeom>
                <a:avLst/>
                <a:gdLst>
                  <a:gd name="T0" fmla="*/ 0 w 9"/>
                  <a:gd name="T1" fmla="*/ 10 h 11"/>
                  <a:gd name="T2" fmla="*/ 2 w 9"/>
                  <a:gd name="T3" fmla="*/ 1 h 11"/>
                  <a:gd name="T4" fmla="*/ 8 w 9"/>
                  <a:gd name="T5" fmla="*/ 1 h 11"/>
                  <a:gd name="T6" fmla="*/ 9 w 9"/>
                  <a:gd name="T7" fmla="*/ 3 h 11"/>
                  <a:gd name="T8" fmla="*/ 8 w 9"/>
                  <a:gd name="T9" fmla="*/ 4 h 11"/>
                  <a:gd name="T10" fmla="*/ 2 w 9"/>
                  <a:gd name="T11" fmla="*/ 11 h 11"/>
                  <a:gd name="T12" fmla="*/ 0 w 9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C390EA27-1FE2-4756-A3F0-21C98E0E4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101" y="3649663"/>
                <a:ext cx="622300" cy="611188"/>
              </a:xfrm>
              <a:custGeom>
                <a:avLst/>
                <a:gdLst>
                  <a:gd name="T0" fmla="*/ 145 w 195"/>
                  <a:gd name="T1" fmla="*/ 111 h 192"/>
                  <a:gd name="T2" fmla="*/ 109 w 195"/>
                  <a:gd name="T3" fmla="*/ 179 h 192"/>
                  <a:gd name="T4" fmla="*/ 82 w 195"/>
                  <a:gd name="T5" fmla="*/ 183 h 192"/>
                  <a:gd name="T6" fmla="*/ 7 w 195"/>
                  <a:gd name="T7" fmla="*/ 107 h 192"/>
                  <a:gd name="T8" fmla="*/ 6 w 195"/>
                  <a:gd name="T9" fmla="*/ 84 h 192"/>
                  <a:gd name="T10" fmla="*/ 30 w 195"/>
                  <a:gd name="T11" fmla="*/ 85 h 192"/>
                  <a:gd name="T12" fmla="*/ 87 w 195"/>
                  <a:gd name="T13" fmla="*/ 142 h 192"/>
                  <a:gd name="T14" fmla="*/ 91 w 195"/>
                  <a:gd name="T15" fmla="*/ 146 h 192"/>
                  <a:gd name="T16" fmla="*/ 102 w 195"/>
                  <a:gd name="T17" fmla="*/ 124 h 192"/>
                  <a:gd name="T18" fmla="*/ 148 w 195"/>
                  <a:gd name="T19" fmla="*/ 39 h 192"/>
                  <a:gd name="T20" fmla="*/ 163 w 195"/>
                  <a:gd name="T21" fmla="*/ 11 h 192"/>
                  <a:gd name="T22" fmla="*/ 185 w 195"/>
                  <a:gd name="T23" fmla="*/ 3 h 192"/>
                  <a:gd name="T24" fmla="*/ 191 w 195"/>
                  <a:gd name="T25" fmla="*/ 26 h 192"/>
                  <a:gd name="T26" fmla="*/ 162 w 195"/>
                  <a:gd name="T27" fmla="*/ 79 h 192"/>
                  <a:gd name="T28" fmla="*/ 145 w 195"/>
                  <a:gd name="T29" fmla="*/ 11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192">
                    <a:moveTo>
                      <a:pt x="145" y="111"/>
                    </a:moveTo>
                    <a:cubicBezTo>
                      <a:pt x="133" y="134"/>
                      <a:pt x="121" y="157"/>
                      <a:pt x="109" y="179"/>
                    </a:cubicBezTo>
                    <a:cubicBezTo>
                      <a:pt x="103" y="190"/>
                      <a:pt x="91" y="192"/>
                      <a:pt x="82" y="183"/>
                    </a:cubicBezTo>
                    <a:cubicBezTo>
                      <a:pt x="57" y="158"/>
                      <a:pt x="32" y="132"/>
                      <a:pt x="7" y="107"/>
                    </a:cubicBezTo>
                    <a:cubicBezTo>
                      <a:pt x="0" y="100"/>
                      <a:pt x="1" y="89"/>
                      <a:pt x="6" y="84"/>
                    </a:cubicBezTo>
                    <a:cubicBezTo>
                      <a:pt x="13" y="77"/>
                      <a:pt x="23" y="78"/>
                      <a:pt x="30" y="85"/>
                    </a:cubicBezTo>
                    <a:cubicBezTo>
                      <a:pt x="49" y="104"/>
                      <a:pt x="68" y="123"/>
                      <a:pt x="87" y="142"/>
                    </a:cubicBezTo>
                    <a:cubicBezTo>
                      <a:pt x="88" y="143"/>
                      <a:pt x="89" y="144"/>
                      <a:pt x="91" y="146"/>
                    </a:cubicBezTo>
                    <a:cubicBezTo>
                      <a:pt x="95" y="138"/>
                      <a:pt x="98" y="131"/>
                      <a:pt x="102" y="124"/>
                    </a:cubicBezTo>
                    <a:cubicBezTo>
                      <a:pt x="117" y="96"/>
                      <a:pt x="132" y="68"/>
                      <a:pt x="148" y="39"/>
                    </a:cubicBezTo>
                    <a:cubicBezTo>
                      <a:pt x="153" y="30"/>
                      <a:pt x="158" y="20"/>
                      <a:pt x="163" y="11"/>
                    </a:cubicBezTo>
                    <a:cubicBezTo>
                      <a:pt x="168" y="1"/>
                      <a:pt x="178" y="0"/>
                      <a:pt x="185" y="3"/>
                    </a:cubicBezTo>
                    <a:cubicBezTo>
                      <a:pt x="193" y="7"/>
                      <a:pt x="195" y="18"/>
                      <a:pt x="191" y="26"/>
                    </a:cubicBezTo>
                    <a:cubicBezTo>
                      <a:pt x="182" y="44"/>
                      <a:pt x="172" y="62"/>
                      <a:pt x="162" y="79"/>
                    </a:cubicBezTo>
                    <a:cubicBezTo>
                      <a:pt x="161" y="82"/>
                      <a:pt x="149" y="105"/>
                      <a:pt x="145" y="11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9AEF8173-5C3F-4A95-AFA5-151718BC36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2312988"/>
                <a:ext cx="1733550" cy="2232025"/>
              </a:xfrm>
              <a:custGeom>
                <a:avLst/>
                <a:gdLst>
                  <a:gd name="T0" fmla="*/ 519 w 543"/>
                  <a:gd name="T1" fmla="*/ 420 h 700"/>
                  <a:gd name="T2" fmla="*/ 452 w 543"/>
                  <a:gd name="T3" fmla="*/ 344 h 700"/>
                  <a:gd name="T4" fmla="*/ 451 w 543"/>
                  <a:gd name="T5" fmla="*/ 131 h 700"/>
                  <a:gd name="T6" fmla="*/ 353 w 543"/>
                  <a:gd name="T7" fmla="*/ 120 h 700"/>
                  <a:gd name="T8" fmla="*/ 350 w 543"/>
                  <a:gd name="T9" fmla="*/ 120 h 700"/>
                  <a:gd name="T10" fmla="*/ 347 w 543"/>
                  <a:gd name="T11" fmla="*/ 93 h 700"/>
                  <a:gd name="T12" fmla="*/ 309 w 543"/>
                  <a:gd name="T13" fmla="*/ 76 h 700"/>
                  <a:gd name="T14" fmla="*/ 273 w 543"/>
                  <a:gd name="T15" fmla="*/ 18 h 700"/>
                  <a:gd name="T16" fmla="*/ 261 w 543"/>
                  <a:gd name="T17" fmla="*/ 10 h 700"/>
                  <a:gd name="T18" fmla="*/ 234 w 543"/>
                  <a:gd name="T19" fmla="*/ 2 h 700"/>
                  <a:gd name="T20" fmla="*/ 231 w 543"/>
                  <a:gd name="T21" fmla="*/ 2 h 700"/>
                  <a:gd name="T22" fmla="*/ 150 w 543"/>
                  <a:gd name="T23" fmla="*/ 69 h 700"/>
                  <a:gd name="T24" fmla="*/ 123 w 543"/>
                  <a:gd name="T25" fmla="*/ 75 h 700"/>
                  <a:gd name="T26" fmla="*/ 105 w 543"/>
                  <a:gd name="T27" fmla="*/ 114 h 700"/>
                  <a:gd name="T28" fmla="*/ 18 w 543"/>
                  <a:gd name="T29" fmla="*/ 120 h 700"/>
                  <a:gd name="T30" fmla="*/ 0 w 543"/>
                  <a:gd name="T31" fmla="*/ 371 h 700"/>
                  <a:gd name="T32" fmla="*/ 0 w 543"/>
                  <a:gd name="T33" fmla="*/ 606 h 700"/>
                  <a:gd name="T34" fmla="*/ 0 w 543"/>
                  <a:gd name="T35" fmla="*/ 607 h 700"/>
                  <a:gd name="T36" fmla="*/ 19 w 543"/>
                  <a:gd name="T37" fmla="*/ 621 h 700"/>
                  <a:gd name="T38" fmla="*/ 206 w 543"/>
                  <a:gd name="T39" fmla="*/ 625 h 700"/>
                  <a:gd name="T40" fmla="*/ 321 w 543"/>
                  <a:gd name="T41" fmla="*/ 695 h 700"/>
                  <a:gd name="T42" fmla="*/ 478 w 543"/>
                  <a:gd name="T43" fmla="*/ 651 h 700"/>
                  <a:gd name="T44" fmla="*/ 538 w 543"/>
                  <a:gd name="T45" fmla="*/ 473 h 700"/>
                  <a:gd name="T46" fmla="*/ 215 w 543"/>
                  <a:gd name="T47" fmla="*/ 35 h 700"/>
                  <a:gd name="T48" fmla="*/ 255 w 543"/>
                  <a:gd name="T49" fmla="*/ 45 h 700"/>
                  <a:gd name="T50" fmla="*/ 261 w 543"/>
                  <a:gd name="T51" fmla="*/ 51 h 700"/>
                  <a:gd name="T52" fmla="*/ 271 w 543"/>
                  <a:gd name="T53" fmla="*/ 76 h 700"/>
                  <a:gd name="T54" fmla="*/ 181 w 543"/>
                  <a:gd name="T55" fmla="*/ 75 h 700"/>
                  <a:gd name="T56" fmla="*/ 137 w 543"/>
                  <a:gd name="T57" fmla="*/ 107 h 700"/>
                  <a:gd name="T58" fmla="*/ 309 w 543"/>
                  <a:gd name="T59" fmla="*/ 108 h 700"/>
                  <a:gd name="T60" fmla="*/ 315 w 543"/>
                  <a:gd name="T61" fmla="*/ 160 h 700"/>
                  <a:gd name="T62" fmla="*/ 261 w 543"/>
                  <a:gd name="T63" fmla="*/ 166 h 700"/>
                  <a:gd name="T64" fmla="*/ 136 w 543"/>
                  <a:gd name="T65" fmla="*/ 160 h 700"/>
                  <a:gd name="T66" fmla="*/ 183 w 543"/>
                  <a:gd name="T67" fmla="*/ 588 h 700"/>
                  <a:gd name="T68" fmla="*/ 32 w 543"/>
                  <a:gd name="T69" fmla="*/ 290 h 700"/>
                  <a:gd name="T70" fmla="*/ 38 w 543"/>
                  <a:gd name="T71" fmla="*/ 152 h 700"/>
                  <a:gd name="T72" fmla="*/ 105 w 543"/>
                  <a:gd name="T73" fmla="*/ 158 h 700"/>
                  <a:gd name="T74" fmla="*/ 123 w 543"/>
                  <a:gd name="T75" fmla="*/ 197 h 700"/>
                  <a:gd name="T76" fmla="*/ 329 w 543"/>
                  <a:gd name="T77" fmla="*/ 197 h 700"/>
                  <a:gd name="T78" fmla="*/ 347 w 543"/>
                  <a:gd name="T79" fmla="*/ 158 h 700"/>
                  <a:gd name="T80" fmla="*/ 382 w 543"/>
                  <a:gd name="T81" fmla="*/ 152 h 700"/>
                  <a:gd name="T82" fmla="*/ 420 w 543"/>
                  <a:gd name="T83" fmla="*/ 157 h 700"/>
                  <a:gd name="T84" fmla="*/ 420 w 543"/>
                  <a:gd name="T85" fmla="*/ 327 h 700"/>
                  <a:gd name="T86" fmla="*/ 404 w 543"/>
                  <a:gd name="T87" fmla="*/ 329 h 700"/>
                  <a:gd name="T88" fmla="*/ 276 w 543"/>
                  <a:gd name="T89" fmla="*/ 339 h 700"/>
                  <a:gd name="T90" fmla="*/ 175 w 543"/>
                  <a:gd name="T91" fmla="*/ 452 h 700"/>
                  <a:gd name="T92" fmla="*/ 507 w 543"/>
                  <a:gd name="T93" fmla="*/ 536 h 700"/>
                  <a:gd name="T94" fmla="*/ 391 w 543"/>
                  <a:gd name="T95" fmla="*/ 661 h 700"/>
                  <a:gd name="T96" fmla="*/ 282 w 543"/>
                  <a:gd name="T97" fmla="*/ 648 h 700"/>
                  <a:gd name="T98" fmla="*/ 211 w 543"/>
                  <a:gd name="T99" fmla="*/ 572 h 700"/>
                  <a:gd name="T100" fmla="*/ 278 w 543"/>
                  <a:gd name="T101" fmla="*/ 374 h 700"/>
                  <a:gd name="T102" fmla="*/ 481 w 543"/>
                  <a:gd name="T103" fmla="*/ 421 h 700"/>
                  <a:gd name="T104" fmla="*/ 507 w 543"/>
                  <a:gd name="T105" fmla="*/ 536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3" h="700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55FD339-6624-469D-9E75-56140C89AEE5}"/>
                </a:ext>
              </a:extLst>
            </p:cNvPr>
            <p:cNvCxnSpPr/>
            <p:nvPr/>
          </p:nvCxnSpPr>
          <p:spPr>
            <a:xfrm>
              <a:off x="2489200" y="2743200"/>
              <a:ext cx="18592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12B0EC-E1FC-452C-8A5D-8A96934ACE96}"/>
                </a:ext>
              </a:extLst>
            </p:cNvPr>
            <p:cNvCxnSpPr/>
            <p:nvPr/>
          </p:nvCxnSpPr>
          <p:spPr>
            <a:xfrm>
              <a:off x="2489200" y="3063240"/>
              <a:ext cx="18592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043069-413C-49D4-8B80-40AF0EAE5EE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383280"/>
              <a:ext cx="8534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7EB301-14C4-4DFE-B42B-473BC0BCD6F9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693160"/>
              <a:ext cx="635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C917EB-9D8B-4B59-A3AC-3DB6C8C02DE6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013200"/>
              <a:ext cx="4775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21A0EA-AC72-4870-82E3-4972FC968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333240"/>
              <a:ext cx="4267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8334326-78D0-4D4C-A570-C3A654DA6E92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638040"/>
              <a:ext cx="4267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228256-7909-4687-AC06-DF201365974E}"/>
              </a:ext>
            </a:extLst>
          </p:cNvPr>
          <p:cNvGrpSpPr/>
          <p:nvPr/>
        </p:nvGrpSpPr>
        <p:grpSpPr>
          <a:xfrm>
            <a:off x="6749751" y="2012747"/>
            <a:ext cx="660464" cy="657690"/>
            <a:chOff x="6493081" y="1742364"/>
            <a:chExt cx="660464" cy="65769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CB84BB-85E0-45B1-9A9A-18FFA2F49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D5550FD-F773-422B-89AE-F3B73C2D6D9B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623F86D-02ED-41FE-B82A-AF77216F4306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FAA62A-B5B9-49CF-B2F5-E9C5369268D9}"/>
              </a:ext>
            </a:extLst>
          </p:cNvPr>
          <p:cNvSpPr txBox="1"/>
          <p:nvPr/>
        </p:nvSpPr>
        <p:spPr>
          <a:xfrm>
            <a:off x="7742043" y="2036556"/>
            <a:ext cx="3100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Open Sans"/>
              </a:rPr>
              <a:t>Increased patient comfort and convenience enable better patient satisfaction and faster recovery times</a:t>
            </a:r>
            <a:r>
              <a:rPr lang="en-GB" sz="1400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EF0DB3-6780-4955-A9AC-6120553D0EBB}"/>
              </a:ext>
            </a:extLst>
          </p:cNvPr>
          <p:cNvGrpSpPr/>
          <p:nvPr/>
        </p:nvGrpSpPr>
        <p:grpSpPr>
          <a:xfrm>
            <a:off x="6749751" y="3312397"/>
            <a:ext cx="660464" cy="657690"/>
            <a:chOff x="6493081" y="1742364"/>
            <a:chExt cx="660464" cy="6576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39C86F-9695-43F9-8BD0-4B4285115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E094DD3-28C7-482C-9462-3CE4CA9B21E7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F4769D5-0590-45A9-AA94-4ABE3AF85D9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B3D930-A7D4-4663-A05F-C9537F60E040}"/>
              </a:ext>
            </a:extLst>
          </p:cNvPr>
          <p:cNvGrpSpPr/>
          <p:nvPr/>
        </p:nvGrpSpPr>
        <p:grpSpPr>
          <a:xfrm>
            <a:off x="6749751" y="4723811"/>
            <a:ext cx="660464" cy="657690"/>
            <a:chOff x="6493081" y="1742364"/>
            <a:chExt cx="660464" cy="6576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1A3CC3-9084-4055-83FC-96BF2EA2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081" y="1742364"/>
              <a:ext cx="660464" cy="6576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5F0C388-90EA-40B3-9ABD-D116082A68AF}"/>
                </a:ext>
              </a:extLst>
            </p:cNvPr>
            <p:cNvSpPr/>
            <p:nvPr/>
          </p:nvSpPr>
          <p:spPr>
            <a:xfrm rot="2700000">
              <a:off x="6651394" y="2069258"/>
              <a:ext cx="205179" cy="954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D574F9C-332C-40AC-9D37-30731DDBFFEC}"/>
                </a:ext>
              </a:extLst>
            </p:cNvPr>
            <p:cNvSpPr/>
            <p:nvPr/>
          </p:nvSpPr>
          <p:spPr>
            <a:xfrm rot="8100000">
              <a:off x="6714042" y="2021725"/>
              <a:ext cx="339627" cy="954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080828-2C0C-49AD-BAB5-3A3969C24F8D}"/>
              </a:ext>
            </a:extLst>
          </p:cNvPr>
          <p:cNvSpPr txBox="1"/>
          <p:nvPr/>
        </p:nvSpPr>
        <p:spPr>
          <a:xfrm>
            <a:off x="3000280" y="332077"/>
            <a:ext cx="5497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6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IOT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469279-16FD-4A80-99DF-6C485353C880}"/>
              </a:ext>
            </a:extLst>
          </p:cNvPr>
          <p:cNvSpPr txBox="1"/>
          <p:nvPr/>
        </p:nvSpPr>
        <p:spPr>
          <a:xfrm>
            <a:off x="7742042" y="3385311"/>
            <a:ext cx="31005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Open Sans"/>
              </a:rPr>
              <a:t>IoT</a:t>
            </a:r>
            <a:r>
              <a:rPr lang="en-GB" sz="1400" dirty="0">
                <a:solidFill>
                  <a:schemeClr val="bg1"/>
                </a:solidFill>
                <a:latin typeface="Open Sans"/>
              </a:rPr>
              <a:t> healthcare devices, wearable technology and data access allow physicians to monitor patients with greater precision and provide better-informed treatment.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07854E-7A9D-4676-B80A-0FE9D0109C4E}"/>
              </a:ext>
            </a:extLst>
          </p:cNvPr>
          <p:cNvSpPr txBox="1"/>
          <p:nvPr/>
        </p:nvSpPr>
        <p:spPr>
          <a:xfrm>
            <a:off x="7742040" y="4852184"/>
            <a:ext cx="310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GB" sz="1400" dirty="0">
                <a:solidFill>
                  <a:srgbClr val="FFFFFF"/>
                </a:solidFill>
                <a:latin typeface="Open Sans" panose="020B0606030504020204" pitchFamily="34" charset="0"/>
              </a:rPr>
              <a:t>UV</a:t>
            </a:r>
            <a:r>
              <a:rPr lang="en-GB" sz="1400" dirty="0">
                <a:solidFill>
                  <a:srgbClr val="FFFFFF"/>
                </a:solidFill>
                <a:latin typeface="Open Sans"/>
              </a:rPr>
              <a:t> light sanitation systems keep spaces clean and prevent illness.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8DD762-7425-40C8-9EA8-BC78A32D21C7}"/>
              </a:ext>
            </a:extLst>
          </p:cNvPr>
          <p:cNvSpPr txBox="1"/>
          <p:nvPr/>
        </p:nvSpPr>
        <p:spPr>
          <a:xfrm>
            <a:off x="7410215" y="1205750"/>
            <a:ext cx="289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Benefits of IOT in medical applications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118392-2AE3-4A3D-B015-9CB099000042}"/>
              </a:ext>
            </a:extLst>
          </p:cNvPr>
          <p:cNvSpPr/>
          <p:nvPr/>
        </p:nvSpPr>
        <p:spPr>
          <a:xfrm>
            <a:off x="11740883" y="6406883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9962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942975" y="320496"/>
            <a:ext cx="10058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Wiring and testing </a:t>
            </a:r>
            <a:endParaRPr lang="en-US" sz="7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7025" y="2269712"/>
            <a:ext cx="2953602" cy="1663700"/>
            <a:chOff x="1282700" y="2735575"/>
            <a:chExt cx="3340100" cy="1746250"/>
          </a:xfrm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2359025" y="3007038"/>
              <a:ext cx="1190625" cy="1200150"/>
            </a:xfrm>
            <a:custGeom>
              <a:avLst/>
              <a:gdLst>
                <a:gd name="T0" fmla="*/ 2 w 374"/>
                <a:gd name="T1" fmla="*/ 188 h 376"/>
                <a:gd name="T2" fmla="*/ 180 w 374"/>
                <a:gd name="T3" fmla="*/ 4 h 376"/>
                <a:gd name="T4" fmla="*/ 371 w 374"/>
                <a:gd name="T5" fmla="*/ 182 h 376"/>
                <a:gd name="T6" fmla="*/ 193 w 374"/>
                <a:gd name="T7" fmla="*/ 373 h 376"/>
                <a:gd name="T8" fmla="*/ 2 w 374"/>
                <a:gd name="T9" fmla="*/ 188 h 376"/>
                <a:gd name="T10" fmla="*/ 72 w 374"/>
                <a:gd name="T11" fmla="*/ 145 h 376"/>
                <a:gd name="T12" fmla="*/ 143 w 374"/>
                <a:gd name="T13" fmla="*/ 303 h 376"/>
                <a:gd name="T14" fmla="*/ 298 w 374"/>
                <a:gd name="T15" fmla="*/ 238 h 376"/>
                <a:gd name="T16" fmla="*/ 243 w 374"/>
                <a:gd name="T17" fmla="*/ 80 h 376"/>
                <a:gd name="T18" fmla="*/ 155 w 374"/>
                <a:gd name="T19" fmla="*/ 70 h 376"/>
                <a:gd name="T20" fmla="*/ 120 w 374"/>
                <a:gd name="T21" fmla="*/ 87 h 376"/>
                <a:gd name="T22" fmla="*/ 163 w 374"/>
                <a:gd name="T23" fmla="*/ 95 h 376"/>
                <a:gd name="T24" fmla="*/ 189 w 374"/>
                <a:gd name="T25" fmla="*/ 131 h 376"/>
                <a:gd name="T26" fmla="*/ 155 w 374"/>
                <a:gd name="T27" fmla="*/ 199 h 376"/>
                <a:gd name="T28" fmla="*/ 121 w 374"/>
                <a:gd name="T29" fmla="*/ 202 h 376"/>
                <a:gd name="T30" fmla="*/ 72 w 374"/>
                <a:gd name="T31" fmla="*/ 14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376">
                  <a:moveTo>
                    <a:pt x="2" y="188"/>
                  </a:moveTo>
                  <a:cubicBezTo>
                    <a:pt x="1" y="86"/>
                    <a:pt x="85" y="6"/>
                    <a:pt x="180" y="4"/>
                  </a:cubicBezTo>
                  <a:cubicBezTo>
                    <a:pt x="289" y="0"/>
                    <a:pt x="369" y="88"/>
                    <a:pt x="371" y="182"/>
                  </a:cubicBezTo>
                  <a:cubicBezTo>
                    <a:pt x="374" y="291"/>
                    <a:pt x="286" y="370"/>
                    <a:pt x="193" y="373"/>
                  </a:cubicBezTo>
                  <a:cubicBezTo>
                    <a:pt x="85" y="376"/>
                    <a:pt x="0" y="288"/>
                    <a:pt x="2" y="188"/>
                  </a:cubicBezTo>
                  <a:close/>
                  <a:moveTo>
                    <a:pt x="72" y="145"/>
                  </a:moveTo>
                  <a:cubicBezTo>
                    <a:pt x="48" y="213"/>
                    <a:pt x="83" y="280"/>
                    <a:pt x="143" y="303"/>
                  </a:cubicBezTo>
                  <a:cubicBezTo>
                    <a:pt x="202" y="325"/>
                    <a:pt x="270" y="301"/>
                    <a:pt x="298" y="238"/>
                  </a:cubicBezTo>
                  <a:cubicBezTo>
                    <a:pt x="323" y="184"/>
                    <a:pt x="305" y="113"/>
                    <a:pt x="243" y="80"/>
                  </a:cubicBezTo>
                  <a:cubicBezTo>
                    <a:pt x="215" y="65"/>
                    <a:pt x="185" y="62"/>
                    <a:pt x="155" y="70"/>
                  </a:cubicBezTo>
                  <a:cubicBezTo>
                    <a:pt x="142" y="74"/>
                    <a:pt x="130" y="78"/>
                    <a:pt x="120" y="87"/>
                  </a:cubicBezTo>
                  <a:cubicBezTo>
                    <a:pt x="135" y="84"/>
                    <a:pt x="150" y="86"/>
                    <a:pt x="163" y="95"/>
                  </a:cubicBezTo>
                  <a:cubicBezTo>
                    <a:pt x="177" y="103"/>
                    <a:pt x="186" y="115"/>
                    <a:pt x="189" y="131"/>
                  </a:cubicBezTo>
                  <a:cubicBezTo>
                    <a:pt x="195" y="159"/>
                    <a:pt x="183" y="186"/>
                    <a:pt x="155" y="199"/>
                  </a:cubicBezTo>
                  <a:cubicBezTo>
                    <a:pt x="144" y="203"/>
                    <a:pt x="132" y="205"/>
                    <a:pt x="121" y="202"/>
                  </a:cubicBezTo>
                  <a:cubicBezTo>
                    <a:pt x="91" y="195"/>
                    <a:pt x="76" y="175"/>
                    <a:pt x="72" y="14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282700" y="2735575"/>
              <a:ext cx="3340100" cy="1746250"/>
            </a:xfrm>
            <a:custGeom>
              <a:avLst/>
              <a:gdLst>
                <a:gd name="T0" fmla="*/ 1039 w 1049"/>
                <a:gd name="T1" fmla="*/ 250 h 547"/>
                <a:gd name="T2" fmla="*/ 958 w 1049"/>
                <a:gd name="T3" fmla="*/ 170 h 547"/>
                <a:gd name="T4" fmla="*/ 852 w 1049"/>
                <a:gd name="T5" fmla="*/ 94 h 547"/>
                <a:gd name="T6" fmla="*/ 765 w 1049"/>
                <a:gd name="T7" fmla="*/ 49 h 547"/>
                <a:gd name="T8" fmla="*/ 697 w 1049"/>
                <a:gd name="T9" fmla="*/ 25 h 547"/>
                <a:gd name="T10" fmla="*/ 636 w 1049"/>
                <a:gd name="T11" fmla="*/ 11 h 547"/>
                <a:gd name="T12" fmla="*/ 557 w 1049"/>
                <a:gd name="T13" fmla="*/ 1 h 547"/>
                <a:gd name="T14" fmla="*/ 532 w 1049"/>
                <a:gd name="T15" fmla="*/ 0 h 547"/>
                <a:gd name="T16" fmla="*/ 525 w 1049"/>
                <a:gd name="T17" fmla="*/ 0 h 547"/>
                <a:gd name="T18" fmla="*/ 525 w 1049"/>
                <a:gd name="T19" fmla="*/ 0 h 547"/>
                <a:gd name="T20" fmla="*/ 517 w 1049"/>
                <a:gd name="T21" fmla="*/ 0 h 547"/>
                <a:gd name="T22" fmla="*/ 492 w 1049"/>
                <a:gd name="T23" fmla="*/ 1 h 547"/>
                <a:gd name="T24" fmla="*/ 413 w 1049"/>
                <a:gd name="T25" fmla="*/ 11 h 547"/>
                <a:gd name="T26" fmla="*/ 352 w 1049"/>
                <a:gd name="T27" fmla="*/ 25 h 547"/>
                <a:gd name="T28" fmla="*/ 284 w 1049"/>
                <a:gd name="T29" fmla="*/ 49 h 547"/>
                <a:gd name="T30" fmla="*/ 197 w 1049"/>
                <a:gd name="T31" fmla="*/ 94 h 547"/>
                <a:gd name="T32" fmla="*/ 91 w 1049"/>
                <a:gd name="T33" fmla="*/ 170 h 547"/>
                <a:gd name="T34" fmla="*/ 10 w 1049"/>
                <a:gd name="T35" fmla="*/ 250 h 547"/>
                <a:gd name="T36" fmla="*/ 10 w 1049"/>
                <a:gd name="T37" fmla="*/ 296 h 547"/>
                <a:gd name="T38" fmla="*/ 36 w 1049"/>
                <a:gd name="T39" fmla="*/ 325 h 547"/>
                <a:gd name="T40" fmla="*/ 138 w 1049"/>
                <a:gd name="T41" fmla="*/ 414 h 547"/>
                <a:gd name="T42" fmla="*/ 270 w 1049"/>
                <a:gd name="T43" fmla="*/ 491 h 547"/>
                <a:gd name="T44" fmla="*/ 347 w 1049"/>
                <a:gd name="T45" fmla="*/ 520 h 547"/>
                <a:gd name="T46" fmla="*/ 393 w 1049"/>
                <a:gd name="T47" fmla="*/ 532 h 547"/>
                <a:gd name="T48" fmla="*/ 450 w 1049"/>
                <a:gd name="T49" fmla="*/ 542 h 547"/>
                <a:gd name="T50" fmla="*/ 500 w 1049"/>
                <a:gd name="T51" fmla="*/ 546 h 547"/>
                <a:gd name="T52" fmla="*/ 525 w 1049"/>
                <a:gd name="T53" fmla="*/ 547 h 547"/>
                <a:gd name="T54" fmla="*/ 525 w 1049"/>
                <a:gd name="T55" fmla="*/ 547 h 547"/>
                <a:gd name="T56" fmla="*/ 549 w 1049"/>
                <a:gd name="T57" fmla="*/ 546 h 547"/>
                <a:gd name="T58" fmla="*/ 599 w 1049"/>
                <a:gd name="T59" fmla="*/ 542 h 547"/>
                <a:gd name="T60" fmla="*/ 656 w 1049"/>
                <a:gd name="T61" fmla="*/ 532 h 547"/>
                <a:gd name="T62" fmla="*/ 702 w 1049"/>
                <a:gd name="T63" fmla="*/ 520 h 547"/>
                <a:gd name="T64" fmla="*/ 779 w 1049"/>
                <a:gd name="T65" fmla="*/ 491 h 547"/>
                <a:gd name="T66" fmla="*/ 911 w 1049"/>
                <a:gd name="T67" fmla="*/ 414 h 547"/>
                <a:gd name="T68" fmla="*/ 1013 w 1049"/>
                <a:gd name="T69" fmla="*/ 325 h 547"/>
                <a:gd name="T70" fmla="*/ 1039 w 1049"/>
                <a:gd name="T71" fmla="*/ 296 h 547"/>
                <a:gd name="T72" fmla="*/ 1039 w 1049"/>
                <a:gd name="T73" fmla="*/ 250 h 547"/>
                <a:gd name="T74" fmla="*/ 86 w 1049"/>
                <a:gd name="T75" fmla="*/ 273 h 547"/>
                <a:gd name="T76" fmla="*/ 360 w 1049"/>
                <a:gd name="T77" fmla="*/ 98 h 547"/>
                <a:gd name="T78" fmla="*/ 286 w 1049"/>
                <a:gd name="T79" fmla="*/ 273 h 547"/>
                <a:gd name="T80" fmla="*/ 360 w 1049"/>
                <a:gd name="T81" fmla="*/ 448 h 547"/>
                <a:gd name="T82" fmla="*/ 86 w 1049"/>
                <a:gd name="T83" fmla="*/ 273 h 547"/>
                <a:gd name="T84" fmla="*/ 525 w 1049"/>
                <a:gd name="T85" fmla="*/ 458 h 547"/>
                <a:gd name="T86" fmla="*/ 525 w 1049"/>
                <a:gd name="T87" fmla="*/ 458 h 547"/>
                <a:gd name="T88" fmla="*/ 340 w 1049"/>
                <a:gd name="T89" fmla="*/ 273 h 547"/>
                <a:gd name="T90" fmla="*/ 518 w 1049"/>
                <a:gd name="T91" fmla="*/ 89 h 547"/>
                <a:gd name="T92" fmla="*/ 525 w 1049"/>
                <a:gd name="T93" fmla="*/ 89 h 547"/>
                <a:gd name="T94" fmla="*/ 525 w 1049"/>
                <a:gd name="T95" fmla="*/ 89 h 547"/>
                <a:gd name="T96" fmla="*/ 531 w 1049"/>
                <a:gd name="T97" fmla="*/ 89 h 547"/>
                <a:gd name="T98" fmla="*/ 709 w 1049"/>
                <a:gd name="T99" fmla="*/ 273 h 547"/>
                <a:gd name="T100" fmla="*/ 525 w 1049"/>
                <a:gd name="T101" fmla="*/ 458 h 547"/>
                <a:gd name="T102" fmla="*/ 689 w 1049"/>
                <a:gd name="T103" fmla="*/ 448 h 547"/>
                <a:gd name="T104" fmla="*/ 763 w 1049"/>
                <a:gd name="T105" fmla="*/ 273 h 547"/>
                <a:gd name="T106" fmla="*/ 689 w 1049"/>
                <a:gd name="T107" fmla="*/ 98 h 547"/>
                <a:gd name="T108" fmla="*/ 963 w 1049"/>
                <a:gd name="T109" fmla="*/ 273 h 547"/>
                <a:gd name="T110" fmla="*/ 689 w 1049"/>
                <a:gd name="T111" fmla="*/ 448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9" h="547">
                  <a:moveTo>
                    <a:pt x="1039" y="250"/>
                  </a:moveTo>
                  <a:cubicBezTo>
                    <a:pt x="1014" y="221"/>
                    <a:pt x="987" y="195"/>
                    <a:pt x="958" y="170"/>
                  </a:cubicBezTo>
                  <a:cubicBezTo>
                    <a:pt x="925" y="141"/>
                    <a:pt x="890" y="116"/>
                    <a:pt x="852" y="94"/>
                  </a:cubicBezTo>
                  <a:cubicBezTo>
                    <a:pt x="824" y="77"/>
                    <a:pt x="795" y="62"/>
                    <a:pt x="765" y="49"/>
                  </a:cubicBezTo>
                  <a:cubicBezTo>
                    <a:pt x="743" y="40"/>
                    <a:pt x="720" y="32"/>
                    <a:pt x="697" y="25"/>
                  </a:cubicBezTo>
                  <a:cubicBezTo>
                    <a:pt x="677" y="19"/>
                    <a:pt x="656" y="15"/>
                    <a:pt x="636" y="11"/>
                  </a:cubicBezTo>
                  <a:cubicBezTo>
                    <a:pt x="610" y="5"/>
                    <a:pt x="584" y="2"/>
                    <a:pt x="557" y="1"/>
                  </a:cubicBezTo>
                  <a:cubicBezTo>
                    <a:pt x="549" y="0"/>
                    <a:pt x="540" y="0"/>
                    <a:pt x="532" y="0"/>
                  </a:cubicBezTo>
                  <a:cubicBezTo>
                    <a:pt x="532" y="0"/>
                    <a:pt x="529" y="0"/>
                    <a:pt x="525" y="0"/>
                  </a:cubicBezTo>
                  <a:cubicBezTo>
                    <a:pt x="525" y="0"/>
                    <a:pt x="525" y="0"/>
                    <a:pt x="525" y="0"/>
                  </a:cubicBezTo>
                  <a:cubicBezTo>
                    <a:pt x="520" y="0"/>
                    <a:pt x="517" y="0"/>
                    <a:pt x="517" y="0"/>
                  </a:cubicBezTo>
                  <a:cubicBezTo>
                    <a:pt x="509" y="0"/>
                    <a:pt x="500" y="0"/>
                    <a:pt x="492" y="1"/>
                  </a:cubicBezTo>
                  <a:cubicBezTo>
                    <a:pt x="466" y="2"/>
                    <a:pt x="439" y="5"/>
                    <a:pt x="413" y="11"/>
                  </a:cubicBezTo>
                  <a:cubicBezTo>
                    <a:pt x="393" y="15"/>
                    <a:pt x="372" y="19"/>
                    <a:pt x="352" y="25"/>
                  </a:cubicBezTo>
                  <a:cubicBezTo>
                    <a:pt x="329" y="32"/>
                    <a:pt x="306" y="40"/>
                    <a:pt x="284" y="49"/>
                  </a:cubicBezTo>
                  <a:cubicBezTo>
                    <a:pt x="254" y="62"/>
                    <a:pt x="225" y="77"/>
                    <a:pt x="197" y="94"/>
                  </a:cubicBezTo>
                  <a:cubicBezTo>
                    <a:pt x="159" y="116"/>
                    <a:pt x="124" y="141"/>
                    <a:pt x="91" y="170"/>
                  </a:cubicBezTo>
                  <a:cubicBezTo>
                    <a:pt x="62" y="195"/>
                    <a:pt x="35" y="221"/>
                    <a:pt x="10" y="250"/>
                  </a:cubicBezTo>
                  <a:cubicBezTo>
                    <a:pt x="0" y="263"/>
                    <a:pt x="0" y="283"/>
                    <a:pt x="10" y="296"/>
                  </a:cubicBezTo>
                  <a:cubicBezTo>
                    <a:pt x="19" y="306"/>
                    <a:pt x="27" y="316"/>
                    <a:pt x="36" y="325"/>
                  </a:cubicBezTo>
                  <a:cubicBezTo>
                    <a:pt x="67" y="358"/>
                    <a:pt x="101" y="388"/>
                    <a:pt x="138" y="414"/>
                  </a:cubicBezTo>
                  <a:cubicBezTo>
                    <a:pt x="179" y="444"/>
                    <a:pt x="223" y="471"/>
                    <a:pt x="270" y="491"/>
                  </a:cubicBezTo>
                  <a:cubicBezTo>
                    <a:pt x="275" y="494"/>
                    <a:pt x="331" y="515"/>
                    <a:pt x="347" y="520"/>
                  </a:cubicBezTo>
                  <a:cubicBezTo>
                    <a:pt x="362" y="524"/>
                    <a:pt x="377" y="529"/>
                    <a:pt x="393" y="532"/>
                  </a:cubicBezTo>
                  <a:cubicBezTo>
                    <a:pt x="412" y="536"/>
                    <a:pt x="431" y="539"/>
                    <a:pt x="450" y="542"/>
                  </a:cubicBezTo>
                  <a:cubicBezTo>
                    <a:pt x="467" y="544"/>
                    <a:pt x="483" y="546"/>
                    <a:pt x="500" y="546"/>
                  </a:cubicBezTo>
                  <a:cubicBezTo>
                    <a:pt x="508" y="547"/>
                    <a:pt x="516" y="547"/>
                    <a:pt x="525" y="547"/>
                  </a:cubicBezTo>
                  <a:cubicBezTo>
                    <a:pt x="525" y="547"/>
                    <a:pt x="525" y="547"/>
                    <a:pt x="525" y="547"/>
                  </a:cubicBezTo>
                  <a:cubicBezTo>
                    <a:pt x="533" y="547"/>
                    <a:pt x="541" y="547"/>
                    <a:pt x="549" y="546"/>
                  </a:cubicBezTo>
                  <a:cubicBezTo>
                    <a:pt x="566" y="546"/>
                    <a:pt x="582" y="544"/>
                    <a:pt x="599" y="542"/>
                  </a:cubicBezTo>
                  <a:cubicBezTo>
                    <a:pt x="618" y="539"/>
                    <a:pt x="637" y="536"/>
                    <a:pt x="656" y="532"/>
                  </a:cubicBezTo>
                  <a:cubicBezTo>
                    <a:pt x="672" y="529"/>
                    <a:pt x="687" y="524"/>
                    <a:pt x="702" y="520"/>
                  </a:cubicBezTo>
                  <a:cubicBezTo>
                    <a:pt x="718" y="515"/>
                    <a:pt x="774" y="494"/>
                    <a:pt x="779" y="491"/>
                  </a:cubicBezTo>
                  <a:cubicBezTo>
                    <a:pt x="826" y="471"/>
                    <a:pt x="870" y="444"/>
                    <a:pt x="911" y="414"/>
                  </a:cubicBezTo>
                  <a:cubicBezTo>
                    <a:pt x="948" y="388"/>
                    <a:pt x="982" y="358"/>
                    <a:pt x="1013" y="325"/>
                  </a:cubicBezTo>
                  <a:cubicBezTo>
                    <a:pt x="1022" y="316"/>
                    <a:pt x="1031" y="306"/>
                    <a:pt x="1039" y="296"/>
                  </a:cubicBezTo>
                  <a:cubicBezTo>
                    <a:pt x="1049" y="283"/>
                    <a:pt x="1049" y="263"/>
                    <a:pt x="1039" y="250"/>
                  </a:cubicBezTo>
                  <a:close/>
                  <a:moveTo>
                    <a:pt x="86" y="273"/>
                  </a:moveTo>
                  <a:cubicBezTo>
                    <a:pt x="164" y="193"/>
                    <a:pt x="254" y="133"/>
                    <a:pt x="360" y="98"/>
                  </a:cubicBezTo>
                  <a:cubicBezTo>
                    <a:pt x="312" y="147"/>
                    <a:pt x="286" y="205"/>
                    <a:pt x="286" y="273"/>
                  </a:cubicBezTo>
                  <a:cubicBezTo>
                    <a:pt x="286" y="342"/>
                    <a:pt x="312" y="399"/>
                    <a:pt x="360" y="448"/>
                  </a:cubicBezTo>
                  <a:cubicBezTo>
                    <a:pt x="254" y="414"/>
                    <a:pt x="164" y="353"/>
                    <a:pt x="86" y="273"/>
                  </a:cubicBezTo>
                  <a:close/>
                  <a:moveTo>
                    <a:pt x="525" y="458"/>
                  </a:moveTo>
                  <a:cubicBezTo>
                    <a:pt x="525" y="458"/>
                    <a:pt x="525" y="458"/>
                    <a:pt x="525" y="458"/>
                  </a:cubicBezTo>
                  <a:cubicBezTo>
                    <a:pt x="420" y="458"/>
                    <a:pt x="338" y="371"/>
                    <a:pt x="340" y="273"/>
                  </a:cubicBezTo>
                  <a:cubicBezTo>
                    <a:pt x="339" y="171"/>
                    <a:pt x="423" y="91"/>
                    <a:pt x="518" y="89"/>
                  </a:cubicBezTo>
                  <a:cubicBezTo>
                    <a:pt x="520" y="89"/>
                    <a:pt x="522" y="89"/>
                    <a:pt x="525" y="89"/>
                  </a:cubicBezTo>
                  <a:cubicBezTo>
                    <a:pt x="525" y="89"/>
                    <a:pt x="525" y="89"/>
                    <a:pt x="525" y="89"/>
                  </a:cubicBezTo>
                  <a:cubicBezTo>
                    <a:pt x="527" y="89"/>
                    <a:pt x="529" y="89"/>
                    <a:pt x="531" y="89"/>
                  </a:cubicBezTo>
                  <a:cubicBezTo>
                    <a:pt x="626" y="91"/>
                    <a:pt x="710" y="171"/>
                    <a:pt x="709" y="273"/>
                  </a:cubicBezTo>
                  <a:cubicBezTo>
                    <a:pt x="711" y="371"/>
                    <a:pt x="629" y="458"/>
                    <a:pt x="525" y="458"/>
                  </a:cubicBezTo>
                  <a:close/>
                  <a:moveTo>
                    <a:pt x="689" y="448"/>
                  </a:moveTo>
                  <a:cubicBezTo>
                    <a:pt x="737" y="399"/>
                    <a:pt x="763" y="342"/>
                    <a:pt x="763" y="273"/>
                  </a:cubicBezTo>
                  <a:cubicBezTo>
                    <a:pt x="763" y="205"/>
                    <a:pt x="737" y="147"/>
                    <a:pt x="689" y="98"/>
                  </a:cubicBezTo>
                  <a:cubicBezTo>
                    <a:pt x="795" y="133"/>
                    <a:pt x="885" y="193"/>
                    <a:pt x="963" y="273"/>
                  </a:cubicBezTo>
                  <a:cubicBezTo>
                    <a:pt x="885" y="353"/>
                    <a:pt x="795" y="414"/>
                    <a:pt x="689" y="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B6EE066-C898-4196-9137-B9D1D92F341E}"/>
              </a:ext>
            </a:extLst>
          </p:cNvPr>
          <p:cNvSpPr/>
          <p:nvPr/>
        </p:nvSpPr>
        <p:spPr>
          <a:xfrm>
            <a:off x="11626583" y="6349245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7233" y="1840881"/>
            <a:ext cx="7578992" cy="3388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9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-1000125" y="320496"/>
            <a:ext cx="12306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Wiring and testing </a:t>
            </a:r>
            <a:endParaRPr lang="en-US" sz="7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EE066-C898-4196-9137-B9D1D92F341E}"/>
              </a:ext>
            </a:extLst>
          </p:cNvPr>
          <p:cNvSpPr/>
          <p:nvPr/>
        </p:nvSpPr>
        <p:spPr>
          <a:xfrm>
            <a:off x="11626583" y="6349245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  <p:pic>
        <p:nvPicPr>
          <p:cNvPr id="11" name="Picture 2" descr="C:\Users\Houssem\Downloads\IMG_02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5699" y="1598521"/>
            <a:ext cx="9084195" cy="475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6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476249" y="320496"/>
            <a:ext cx="92868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7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Wiring and testing </a:t>
            </a:r>
            <a:endParaRPr lang="en-US" sz="7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algn="r">
              <a:defRPr/>
            </a:pPr>
            <a:endParaRPr lang="en-US" sz="7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EE066-C898-4196-9137-B9D1D92F341E}"/>
              </a:ext>
            </a:extLst>
          </p:cNvPr>
          <p:cNvSpPr/>
          <p:nvPr/>
        </p:nvSpPr>
        <p:spPr>
          <a:xfrm>
            <a:off x="11626583" y="6349245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  <p:pic>
        <p:nvPicPr>
          <p:cNvPr id="5" name="WhatsApp Video 2021-06-28 at 20.58.1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50" y="1785937"/>
            <a:ext cx="80803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2C3C61ED-7FE3-457C-B038-F7C5AB830A69}"/>
              </a:ext>
            </a:extLst>
          </p:cNvPr>
          <p:cNvGrpSpPr/>
          <p:nvPr/>
        </p:nvGrpSpPr>
        <p:grpSpPr>
          <a:xfrm rot="20610013">
            <a:off x="-1064091" y="1876035"/>
            <a:ext cx="7637872" cy="7521680"/>
            <a:chOff x="-8427841" y="4759520"/>
            <a:chExt cx="7637872" cy="75216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868D4B2-DDBA-467E-90D7-8C9F74E3350F}"/>
                </a:ext>
              </a:extLst>
            </p:cNvPr>
            <p:cNvSpPr/>
            <p:nvPr/>
          </p:nvSpPr>
          <p:spPr>
            <a:xfrm>
              <a:off x="-6106613" y="7029188"/>
              <a:ext cx="1513423" cy="15134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2149458-7FC0-4E43-B6E9-FE94FC5C8F79}"/>
                </a:ext>
              </a:extLst>
            </p:cNvPr>
            <p:cNvSpPr/>
            <p:nvPr/>
          </p:nvSpPr>
          <p:spPr>
            <a:xfrm>
              <a:off x="-8427841" y="4759520"/>
              <a:ext cx="2963611" cy="2963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92E7F19-55F0-4F10-AA44-CE97EB75711B}"/>
                </a:ext>
              </a:extLst>
            </p:cNvPr>
            <p:cNvSpPr/>
            <p:nvPr/>
          </p:nvSpPr>
          <p:spPr>
            <a:xfrm>
              <a:off x="-3854079" y="9157339"/>
              <a:ext cx="1299016" cy="12990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A0B677E-FE92-433C-BA6B-5067E56FA479}"/>
                </a:ext>
              </a:extLst>
            </p:cNvPr>
            <p:cNvSpPr/>
            <p:nvPr/>
          </p:nvSpPr>
          <p:spPr>
            <a:xfrm>
              <a:off x="-4515545" y="9121693"/>
              <a:ext cx="1071785" cy="1071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7D7DEF-1FA9-4569-8C69-BBC97299BC89}"/>
                </a:ext>
              </a:extLst>
            </p:cNvPr>
            <p:cNvSpPr/>
            <p:nvPr/>
          </p:nvSpPr>
          <p:spPr>
            <a:xfrm>
              <a:off x="-5613827" y="8017170"/>
              <a:ext cx="1071785" cy="1071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EB8D69-6BF1-469B-8093-084A37CD4379}"/>
                </a:ext>
              </a:extLst>
            </p:cNvPr>
            <p:cNvSpPr/>
            <p:nvPr/>
          </p:nvSpPr>
          <p:spPr>
            <a:xfrm>
              <a:off x="-6368896" y="6556954"/>
              <a:ext cx="1071785" cy="1071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FC7CC7-7E11-4A3A-B959-4B5C94DE44AD}"/>
                </a:ext>
              </a:extLst>
            </p:cNvPr>
            <p:cNvSpPr/>
            <p:nvPr/>
          </p:nvSpPr>
          <p:spPr>
            <a:xfrm>
              <a:off x="-3517106" y="9554064"/>
              <a:ext cx="2727137" cy="27271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7A4E5C6-9E75-4366-BFC4-19A078F8E6BC}"/>
                </a:ext>
              </a:extLst>
            </p:cNvPr>
            <p:cNvSpPr/>
            <p:nvPr/>
          </p:nvSpPr>
          <p:spPr>
            <a:xfrm>
              <a:off x="-7273539" y="7160233"/>
              <a:ext cx="1513423" cy="15134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AEC463-366D-4B17-8C86-D7198E7F2728}"/>
                </a:ext>
              </a:extLst>
            </p:cNvPr>
            <p:cNvSpPr/>
            <p:nvPr/>
          </p:nvSpPr>
          <p:spPr>
            <a:xfrm>
              <a:off x="-7724566" y="8096267"/>
              <a:ext cx="2650877" cy="28470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69BA1FD-A316-481D-AD60-0D6980FBA9DF}"/>
                </a:ext>
              </a:extLst>
            </p:cNvPr>
            <p:cNvSpPr/>
            <p:nvPr/>
          </p:nvSpPr>
          <p:spPr>
            <a:xfrm>
              <a:off x="-5364025" y="9157110"/>
              <a:ext cx="1513423" cy="15134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C7DAB45-E449-4A86-ACCD-E2C5CE527A79}"/>
                </a:ext>
              </a:extLst>
            </p:cNvPr>
            <p:cNvSpPr/>
            <p:nvPr/>
          </p:nvSpPr>
          <p:spPr>
            <a:xfrm>
              <a:off x="-4658877" y="9706251"/>
              <a:ext cx="1513423" cy="15134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1B84D0-CAB0-4E66-8008-95AA7139EEAB}"/>
                </a:ext>
              </a:extLst>
            </p:cNvPr>
            <p:cNvSpPr/>
            <p:nvPr/>
          </p:nvSpPr>
          <p:spPr>
            <a:xfrm>
              <a:off x="-5352569" y="8789913"/>
              <a:ext cx="1071785" cy="1071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-647700" y="415516"/>
            <a:ext cx="11068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rgbClr val="FFFFFF"/>
                </a:solidFill>
                <a:latin typeface="Noto Sans" panose="020B0502040504020204"/>
              </a:rPr>
              <a:t>                      </a:t>
            </a:r>
            <a:r>
              <a:rPr lang="en-US" sz="6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Wiring and testing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40443A-8756-4194-A37B-3B7EB23EDCE6}"/>
              </a:ext>
            </a:extLst>
          </p:cNvPr>
          <p:cNvGrpSpPr/>
          <p:nvPr/>
        </p:nvGrpSpPr>
        <p:grpSpPr>
          <a:xfrm rot="20610013">
            <a:off x="-1795900" y="1916150"/>
            <a:ext cx="7637872" cy="7521680"/>
            <a:chOff x="-8427841" y="4759520"/>
            <a:chExt cx="7637872" cy="75216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D96553-AE84-459C-B142-9ECED5793FBB}"/>
                </a:ext>
              </a:extLst>
            </p:cNvPr>
            <p:cNvSpPr/>
            <p:nvPr/>
          </p:nvSpPr>
          <p:spPr>
            <a:xfrm>
              <a:off x="-6106613" y="7029188"/>
              <a:ext cx="1513423" cy="15134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F068EA-0B6A-4B05-813A-363333122841}"/>
                </a:ext>
              </a:extLst>
            </p:cNvPr>
            <p:cNvSpPr/>
            <p:nvPr/>
          </p:nvSpPr>
          <p:spPr>
            <a:xfrm>
              <a:off x="-8427841" y="4759520"/>
              <a:ext cx="2963611" cy="29636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B6FE1AC-C718-4585-9714-C1056EAC4C9F}"/>
                </a:ext>
              </a:extLst>
            </p:cNvPr>
            <p:cNvSpPr/>
            <p:nvPr/>
          </p:nvSpPr>
          <p:spPr>
            <a:xfrm>
              <a:off x="-3854079" y="9157339"/>
              <a:ext cx="1299016" cy="1299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E1976D-4BB3-4BFB-8D44-B77C11F910AB}"/>
                </a:ext>
              </a:extLst>
            </p:cNvPr>
            <p:cNvSpPr/>
            <p:nvPr/>
          </p:nvSpPr>
          <p:spPr>
            <a:xfrm>
              <a:off x="-4515545" y="9121693"/>
              <a:ext cx="1071785" cy="107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80A1D9A-B72B-417F-822B-14B63551B7A2}"/>
                </a:ext>
              </a:extLst>
            </p:cNvPr>
            <p:cNvSpPr/>
            <p:nvPr/>
          </p:nvSpPr>
          <p:spPr>
            <a:xfrm>
              <a:off x="-5613827" y="8017170"/>
              <a:ext cx="1071785" cy="107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9654709-F4E0-4B66-BD75-C626DFFF7775}"/>
                </a:ext>
              </a:extLst>
            </p:cNvPr>
            <p:cNvSpPr/>
            <p:nvPr/>
          </p:nvSpPr>
          <p:spPr>
            <a:xfrm>
              <a:off x="-6368896" y="6556954"/>
              <a:ext cx="1071785" cy="107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5A1DC11-E2B8-4536-8259-55FEC2E9E910}"/>
                </a:ext>
              </a:extLst>
            </p:cNvPr>
            <p:cNvSpPr/>
            <p:nvPr/>
          </p:nvSpPr>
          <p:spPr>
            <a:xfrm>
              <a:off x="-3517106" y="9554064"/>
              <a:ext cx="2727137" cy="2727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83201C-BD8B-494B-9266-5A9E9D7F9FA3}"/>
                </a:ext>
              </a:extLst>
            </p:cNvPr>
            <p:cNvSpPr/>
            <p:nvPr/>
          </p:nvSpPr>
          <p:spPr>
            <a:xfrm>
              <a:off x="-7273539" y="7160233"/>
              <a:ext cx="1513423" cy="15134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7145493-A47D-4F59-884C-41CA1C40C420}"/>
                </a:ext>
              </a:extLst>
            </p:cNvPr>
            <p:cNvSpPr/>
            <p:nvPr/>
          </p:nvSpPr>
          <p:spPr>
            <a:xfrm>
              <a:off x="-7724566" y="8096267"/>
              <a:ext cx="2650877" cy="2847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B0CB45-6AA4-4157-A417-AFF87A32A66D}"/>
                </a:ext>
              </a:extLst>
            </p:cNvPr>
            <p:cNvSpPr/>
            <p:nvPr/>
          </p:nvSpPr>
          <p:spPr>
            <a:xfrm>
              <a:off x="-5364025" y="9157110"/>
              <a:ext cx="1513423" cy="15134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9A8792-0B9F-4C84-BFA8-DA0F78411769}"/>
                </a:ext>
              </a:extLst>
            </p:cNvPr>
            <p:cNvSpPr/>
            <p:nvPr/>
          </p:nvSpPr>
          <p:spPr>
            <a:xfrm>
              <a:off x="-4658877" y="9706251"/>
              <a:ext cx="1513423" cy="15134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03F93DD-B2A3-44C7-8E8E-C767CF93BEA8}"/>
                </a:ext>
              </a:extLst>
            </p:cNvPr>
            <p:cNvSpPr/>
            <p:nvPr/>
          </p:nvSpPr>
          <p:spPr>
            <a:xfrm>
              <a:off x="-5352569" y="8789913"/>
              <a:ext cx="1071785" cy="107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1D69D1E-03FD-4DB2-8A06-CC91FCE2ED85}"/>
              </a:ext>
            </a:extLst>
          </p:cNvPr>
          <p:cNvSpPr/>
          <p:nvPr/>
        </p:nvSpPr>
        <p:spPr>
          <a:xfrm>
            <a:off x="11617058" y="63350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  <p:pic>
        <p:nvPicPr>
          <p:cNvPr id="63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9" y="1431179"/>
            <a:ext cx="9695023" cy="400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9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457200" y="1804651"/>
            <a:ext cx="82677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>
                <a:solidFill>
                  <a:srgbClr val="FFFFFF"/>
                </a:solidFill>
                <a:latin typeface="Open Sans"/>
              </a:rPr>
              <a:t>Today, the world is suffering from </a:t>
            </a:r>
            <a:r>
              <a:rPr lang="en-GB" sz="2600" dirty="0" err="1">
                <a:solidFill>
                  <a:srgbClr val="FFFFFF"/>
                </a:solidFill>
                <a:latin typeface="Open Sans"/>
              </a:rPr>
              <a:t>Covid</a:t>
            </a:r>
            <a:r>
              <a:rPr lang="en-GB" sz="2600" dirty="0">
                <a:solidFill>
                  <a:srgbClr val="FFFFFF"/>
                </a:solidFill>
                <a:latin typeface="Open Sans"/>
              </a:rPr>
              <a:t>, Tunisia too. The number of patients is increasing every day, the hospitals are overloaded .the best solution is remotely control them, using IOT technology .</a:t>
            </a:r>
          </a:p>
          <a:p>
            <a:pPr marL="27432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 err="1">
                <a:solidFill>
                  <a:srgbClr val="FFFFFF"/>
                </a:solidFill>
                <a:latin typeface="Open Sans"/>
              </a:rPr>
              <a:t>Iot</a:t>
            </a:r>
            <a:r>
              <a:rPr lang="en-GB" sz="2600" dirty="0">
                <a:solidFill>
                  <a:srgbClr val="FFFFFF"/>
                </a:solidFill>
                <a:latin typeface="Open Sans"/>
              </a:rPr>
              <a:t> is such fascinating technology that can be used to solve other problems in this pandemic , how many system can we make in order to help the society , even further , how far can </a:t>
            </a:r>
            <a:r>
              <a:rPr lang="en-GB" sz="2600" dirty="0" err="1">
                <a:solidFill>
                  <a:srgbClr val="FFFFFF"/>
                </a:solidFill>
                <a:latin typeface="Open Sans"/>
              </a:rPr>
              <a:t>iot</a:t>
            </a:r>
            <a:r>
              <a:rPr lang="en-GB" sz="2600" dirty="0">
                <a:solidFill>
                  <a:srgbClr val="FFFFFF"/>
                </a:solidFill>
                <a:latin typeface="Open Sans"/>
              </a:rPr>
              <a:t> evolve </a:t>
            </a:r>
            <a:r>
              <a:rPr lang="en-GB" sz="2600">
                <a:solidFill>
                  <a:srgbClr val="FFFFFF"/>
                </a:solidFill>
                <a:latin typeface="Open Sans"/>
              </a:rPr>
              <a:t>the humankind </a:t>
            </a:r>
            <a:endParaRPr lang="en-GB" sz="26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974097" y="485332"/>
            <a:ext cx="544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General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D7B260-A58B-45AD-A96F-D8F0FEC37E27}"/>
              </a:ext>
            </a:extLst>
          </p:cNvPr>
          <p:cNvSpPr/>
          <p:nvPr/>
        </p:nvSpPr>
        <p:spPr>
          <a:xfrm>
            <a:off x="11645632" y="63534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743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901F867-EA3A-4053-BC23-44561238D953}"/>
              </a:ext>
            </a:extLst>
          </p:cNvPr>
          <p:cNvSpPr txBox="1"/>
          <p:nvPr/>
        </p:nvSpPr>
        <p:spPr>
          <a:xfrm>
            <a:off x="5781924" y="3667942"/>
            <a:ext cx="4663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FCB414"/>
                </a:solidFill>
                <a:latin typeface="Noto Sans Disp ExtBd" panose="020B0902040504020204" pitchFamily="34"/>
                <a:ea typeface="Noto Sans Disp ExtBd" panose="020B0902040504020204" pitchFamily="34"/>
                <a:cs typeface="Noto Sans Disp ExtBd" panose="020B0902040504020204" pitchFamily="34"/>
              </a:rPr>
              <a:t>Thank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  <a:latin typeface="Noto Sans Disp ExtBd" panose="020B0902040504020204" pitchFamily="34"/>
                <a:ea typeface="Noto Sans Disp ExtBd" panose="020B0902040504020204" pitchFamily="34"/>
                <a:cs typeface="Noto Sans Disp ExtBd" panose="020B0902040504020204" pitchFamily="34"/>
              </a:rPr>
              <a:t>YOU !</a:t>
            </a:r>
            <a:endParaRPr lang="ru-RU" sz="8000" b="1" dirty="0">
              <a:solidFill>
                <a:srgbClr val="FFFFFF"/>
              </a:solidFill>
              <a:latin typeface="Noto Sans Disp ExtBd" panose="020B0902040504020204" pitchFamily="34"/>
              <a:ea typeface="Noto Sans Disp ExtBd" panose="020B0902040504020204" pitchFamily="34"/>
              <a:cs typeface="Noto Sans Disp ExtBd" panose="020B0902040504020204" pitchFamily="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6588C-F5E3-4817-8552-6D3332A56E63}"/>
              </a:ext>
            </a:extLst>
          </p:cNvPr>
          <p:cNvCxnSpPr>
            <a:cxnSpLocks/>
          </p:cNvCxnSpPr>
          <p:nvPr/>
        </p:nvCxnSpPr>
        <p:spPr>
          <a:xfrm>
            <a:off x="4491416" y="0"/>
            <a:ext cx="0" cy="227438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66A9F-64AE-4E5E-ACEE-7BFBCAE6518C}"/>
              </a:ext>
            </a:extLst>
          </p:cNvPr>
          <p:cNvGrpSpPr/>
          <p:nvPr/>
        </p:nvGrpSpPr>
        <p:grpSpPr>
          <a:xfrm>
            <a:off x="1483376" y="0"/>
            <a:ext cx="1077358" cy="2984211"/>
            <a:chOff x="984760" y="274320"/>
            <a:chExt cx="1077358" cy="298421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A8B7D09-CCCB-41E2-8742-A3BB533C4FBB}"/>
                </a:ext>
              </a:extLst>
            </p:cNvPr>
            <p:cNvGrpSpPr/>
            <p:nvPr/>
          </p:nvGrpSpPr>
          <p:grpSpPr>
            <a:xfrm>
              <a:off x="984760" y="1467868"/>
              <a:ext cx="1077358" cy="1790663"/>
              <a:chOff x="10268256" y="991107"/>
              <a:chExt cx="1077358" cy="1790663"/>
            </a:xfrm>
          </p:grpSpPr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1E5C5691-723F-4A70-B2E5-F3CC76ED8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007A7D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A31F1ABC-F007-43DC-BA06-1AEB599D74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16" name="Freeform 7">
                <a:extLst>
                  <a:ext uri="{FF2B5EF4-FFF2-40B4-BE49-F238E27FC236}">
                    <a16:creationId xmlns:a16="http://schemas.microsoft.com/office/drawing/2014/main" id="{C7CB8647-0116-47CE-8E7B-049061871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17" name="Freeform 8">
                <a:extLst>
                  <a:ext uri="{FF2B5EF4-FFF2-40B4-BE49-F238E27FC236}">
                    <a16:creationId xmlns:a16="http://schemas.microsoft.com/office/drawing/2014/main" id="{EF2B3790-56B5-47D0-A690-53E8E27DDC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92AB0F54-9032-48EB-97C3-9E93BCE23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145EDD-D606-4347-8E4D-5BB67CFFAA99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12" y="274320"/>
              <a:ext cx="0" cy="1193548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FDD82B-5983-4FED-B454-26F3BE7A0B36}"/>
              </a:ext>
            </a:extLst>
          </p:cNvPr>
          <p:cNvGrpSpPr/>
          <p:nvPr/>
        </p:nvGrpSpPr>
        <p:grpSpPr>
          <a:xfrm>
            <a:off x="8183449" y="-41132"/>
            <a:ext cx="1077358" cy="3328855"/>
            <a:chOff x="7571708" y="-41132"/>
            <a:chExt cx="1077358" cy="33288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5E0922-C813-4C76-8DA2-AD2C928F8E53}"/>
                </a:ext>
              </a:extLst>
            </p:cNvPr>
            <p:cNvGrpSpPr/>
            <p:nvPr/>
          </p:nvGrpSpPr>
          <p:grpSpPr>
            <a:xfrm>
              <a:off x="7571708" y="1497060"/>
              <a:ext cx="1077358" cy="1790663"/>
              <a:chOff x="10268256" y="991107"/>
              <a:chExt cx="1077358" cy="1790663"/>
            </a:xfrm>
          </p:grpSpPr>
          <p:sp>
            <p:nvSpPr>
              <p:cNvPr id="99" name="Freeform 5">
                <a:extLst>
                  <a:ext uri="{FF2B5EF4-FFF2-40B4-BE49-F238E27FC236}">
                    <a16:creationId xmlns:a16="http://schemas.microsoft.com/office/drawing/2014/main" id="{2E86A7DD-7289-4817-BDDE-039F929FEF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007A7D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349D537E-50D5-4520-8795-A71D46C6E0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08C6FD5D-58DE-4759-B4D7-ACE12960A5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8188F576-D871-48B8-A1F1-707803F628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10FE7544-4349-4586-92CD-371C2982C8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451453B-71E5-4CEB-A5D5-B5214832F59E}"/>
                </a:ext>
              </a:extLst>
            </p:cNvPr>
            <p:cNvCxnSpPr>
              <a:cxnSpLocks/>
            </p:cNvCxnSpPr>
            <p:nvPr/>
          </p:nvCxnSpPr>
          <p:spPr>
            <a:xfrm>
              <a:off x="8106712" y="-41132"/>
              <a:ext cx="0" cy="158957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2AA441-76A7-41A3-8263-C8708232AED2}"/>
              </a:ext>
            </a:extLst>
          </p:cNvPr>
          <p:cNvGrpSpPr/>
          <p:nvPr/>
        </p:nvGrpSpPr>
        <p:grpSpPr>
          <a:xfrm>
            <a:off x="5917421" y="-41132"/>
            <a:ext cx="902225" cy="2691974"/>
            <a:chOff x="5844264" y="-41132"/>
            <a:chExt cx="902225" cy="269197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5B4FC20-C444-4C03-B912-6914AC2B8AB2}"/>
                </a:ext>
              </a:extLst>
            </p:cNvPr>
            <p:cNvGrpSpPr/>
            <p:nvPr/>
          </p:nvGrpSpPr>
          <p:grpSpPr>
            <a:xfrm>
              <a:off x="5844264" y="1151265"/>
              <a:ext cx="902225" cy="1499577"/>
              <a:chOff x="10268256" y="991107"/>
              <a:chExt cx="1077358" cy="1790663"/>
            </a:xfrm>
          </p:grpSpPr>
          <p:sp>
            <p:nvSpPr>
              <p:cNvPr id="120" name="Freeform 5">
                <a:extLst>
                  <a:ext uri="{FF2B5EF4-FFF2-40B4-BE49-F238E27FC236}">
                    <a16:creationId xmlns:a16="http://schemas.microsoft.com/office/drawing/2014/main" id="{F52FC4DE-F5C4-47DA-8A31-AAFB66D641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007A7D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4FCC544E-32E5-43BE-906D-D401BEF50A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BD352A43-C163-466F-9E85-35AA89D82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A49BC1DA-7F34-4FC0-97B8-59AB848A73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7527A342-5DA5-4D68-9162-4C01DEFB61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066D04-42E9-4291-8FF4-1A3DE7ECBA0E}"/>
                </a:ext>
              </a:extLst>
            </p:cNvPr>
            <p:cNvCxnSpPr>
              <a:cxnSpLocks/>
            </p:cNvCxnSpPr>
            <p:nvPr/>
          </p:nvCxnSpPr>
          <p:spPr>
            <a:xfrm>
              <a:off x="6290612" y="-41132"/>
              <a:ext cx="0" cy="1214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990497-3BA4-4070-805D-0A5F39CB742F}"/>
              </a:ext>
            </a:extLst>
          </p:cNvPr>
          <p:cNvGrpSpPr/>
          <p:nvPr/>
        </p:nvGrpSpPr>
        <p:grpSpPr>
          <a:xfrm>
            <a:off x="10051446" y="-41132"/>
            <a:ext cx="851340" cy="2433046"/>
            <a:chOff x="9427175" y="-41132"/>
            <a:chExt cx="851340" cy="243304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A98F39F-9265-4C78-8D29-CCDF0B559433}"/>
                </a:ext>
              </a:extLst>
            </p:cNvPr>
            <p:cNvGrpSpPr/>
            <p:nvPr/>
          </p:nvGrpSpPr>
          <p:grpSpPr>
            <a:xfrm>
              <a:off x="9427175" y="976913"/>
              <a:ext cx="851340" cy="1415001"/>
              <a:chOff x="10268256" y="991107"/>
              <a:chExt cx="1077358" cy="1790663"/>
            </a:xfrm>
          </p:grpSpPr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83FFC820-DDED-4057-AEB4-2941333A6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007A7D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127" name="Freeform 6">
                <a:extLst>
                  <a:ext uri="{FF2B5EF4-FFF2-40B4-BE49-F238E27FC236}">
                    <a16:creationId xmlns:a16="http://schemas.microsoft.com/office/drawing/2014/main" id="{EAFD2AFD-CE31-47D4-BA52-C3F3B7F4D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28" name="Freeform 7">
                <a:extLst>
                  <a:ext uri="{FF2B5EF4-FFF2-40B4-BE49-F238E27FC236}">
                    <a16:creationId xmlns:a16="http://schemas.microsoft.com/office/drawing/2014/main" id="{545F5AC7-A5D5-4F5A-9BD2-84B617D0DC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29" name="Freeform 8">
                <a:extLst>
                  <a:ext uri="{FF2B5EF4-FFF2-40B4-BE49-F238E27FC236}">
                    <a16:creationId xmlns:a16="http://schemas.microsoft.com/office/drawing/2014/main" id="{B2F09D9F-F636-419C-8706-79B99826DB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130" name="Freeform 9">
                <a:extLst>
                  <a:ext uri="{FF2B5EF4-FFF2-40B4-BE49-F238E27FC236}">
                    <a16:creationId xmlns:a16="http://schemas.microsoft.com/office/drawing/2014/main" id="{80C99F69-63D3-492A-AAE5-3DC3D4E57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00C9044-81C4-4B87-A0B2-5DE7897CBD28}"/>
                </a:ext>
              </a:extLst>
            </p:cNvPr>
            <p:cNvCxnSpPr>
              <a:cxnSpLocks/>
            </p:cNvCxnSpPr>
            <p:nvPr/>
          </p:nvCxnSpPr>
          <p:spPr>
            <a:xfrm>
              <a:off x="9865662" y="-41132"/>
              <a:ext cx="0" cy="105898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CA2614-C776-41DC-B4D3-D31634D9C475}"/>
              </a:ext>
            </a:extLst>
          </p:cNvPr>
          <p:cNvGrpSpPr/>
          <p:nvPr/>
        </p:nvGrpSpPr>
        <p:grpSpPr>
          <a:xfrm>
            <a:off x="3389152" y="2224726"/>
            <a:ext cx="2203483" cy="2687684"/>
            <a:chOff x="3389152" y="2224726"/>
            <a:chExt cx="2203483" cy="2687684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C3018793-9F15-4AA0-8D88-CFE8F59413F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806423" y="2224726"/>
              <a:ext cx="1371034" cy="2278778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 dirty="0">
                <a:solidFill>
                  <a:srgbClr val="007A7D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DE8BB8EF-7DA6-41F1-BC71-B8028DC8E8BB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921239" y="3693016"/>
              <a:ext cx="97258" cy="165236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4EB21C51-58A8-4A53-801B-988B2406C17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17959" y="3071816"/>
              <a:ext cx="352431" cy="56577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 dirty="0">
                <a:solidFill>
                  <a:srgbClr val="282F39"/>
                </a:solidFill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D37A70B3-F043-4A49-A074-CAE0F71F8FC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97802" y="3473401"/>
              <a:ext cx="157916" cy="19556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A0C22660-B79D-4A94-BD65-391DD653D47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65383" y="3720208"/>
              <a:ext cx="569957" cy="62120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CFC93E54-CFFF-4ABA-BFD6-36579C7A005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447493" y="4577757"/>
              <a:ext cx="87847" cy="334653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22131C25-69B1-4F33-9B81-64B6AA7AEF5A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846986" y="4466902"/>
              <a:ext cx="222754" cy="30955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4251EF7-E48A-46C8-BA9B-7BD81279429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3224503"/>
              <a:ext cx="312692" cy="219617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A2F2C16A-6D6D-409A-9C9E-65CB184D3F2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4167808"/>
              <a:ext cx="312692" cy="217524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DE9D0EE0-16F0-4C3D-8B7B-C52E37EB02A7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89152" y="3758902"/>
              <a:ext cx="334653" cy="88893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866B0852-9270-48AC-B823-579167A21C0E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260073" y="3758902"/>
              <a:ext cx="332562" cy="88893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7291838-E6C8-415E-A10A-6461E4679FA4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4167808"/>
              <a:ext cx="312692" cy="217524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6919034B-0329-4750-B29F-F3CDAB05EC2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3224503"/>
              <a:ext cx="312692" cy="219617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83DC41F-2223-45D9-882F-0C6801E7AB0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12047" y="4466902"/>
              <a:ext cx="222754" cy="30955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>
                <a:solidFill>
                  <a:srgbClr val="282F39"/>
                </a:solidFill>
              </a:endParaRP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153D3CDC-87CE-4B7E-B4A3-6496D6D6A532}"/>
              </a:ext>
            </a:extLst>
          </p:cNvPr>
          <p:cNvSpPr/>
          <p:nvPr/>
        </p:nvSpPr>
        <p:spPr>
          <a:xfrm>
            <a:off x="11674207" y="6364172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63391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655158" y="6319303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noProof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E20D09A7-83DA-47D7-8835-65AA6E22E227}"/>
              </a:ext>
            </a:extLst>
          </p:cNvPr>
          <p:cNvSpPr/>
          <p:nvPr/>
        </p:nvSpPr>
        <p:spPr>
          <a:xfrm>
            <a:off x="1966572" y="1301174"/>
            <a:ext cx="1483031" cy="8595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5430F2-C29B-490A-A12B-C953EE76E860}"/>
              </a:ext>
            </a:extLst>
          </p:cNvPr>
          <p:cNvGrpSpPr/>
          <p:nvPr/>
        </p:nvGrpSpPr>
        <p:grpSpPr>
          <a:xfrm>
            <a:off x="3146658" y="1301174"/>
            <a:ext cx="6815222" cy="859540"/>
            <a:chOff x="2189480" y="2153920"/>
            <a:chExt cx="7213599" cy="1137920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E4902C58-E153-4BF7-950A-D1AAB4AFC98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E41742-CF4A-4F94-8B35-9ACD7CFFA56B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3FC3BF6-085A-465A-AC29-C6850C13445A}"/>
              </a:ext>
            </a:extLst>
          </p:cNvPr>
          <p:cNvSpPr/>
          <p:nvPr/>
        </p:nvSpPr>
        <p:spPr>
          <a:xfrm>
            <a:off x="1966572" y="2247496"/>
            <a:ext cx="1483031" cy="85954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2A3799-0CD7-4C64-8242-AC9EA24CA07C}"/>
              </a:ext>
            </a:extLst>
          </p:cNvPr>
          <p:cNvGrpSpPr/>
          <p:nvPr/>
        </p:nvGrpSpPr>
        <p:grpSpPr>
          <a:xfrm>
            <a:off x="3146658" y="2247496"/>
            <a:ext cx="6815222" cy="859540"/>
            <a:chOff x="2189480" y="2153920"/>
            <a:chExt cx="7213599" cy="1137920"/>
          </a:xfrm>
          <a:solidFill>
            <a:schemeClr val="accent2"/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9D05AF8-0362-40E3-A7E7-10278B88F503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053719-8142-4D73-BD76-5FA6F7C9E069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8645047F-D9CB-4CC1-BC0F-1C4292F5A94A}"/>
              </a:ext>
            </a:extLst>
          </p:cNvPr>
          <p:cNvSpPr/>
          <p:nvPr/>
        </p:nvSpPr>
        <p:spPr>
          <a:xfrm>
            <a:off x="1966572" y="3193816"/>
            <a:ext cx="1483031" cy="85954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283355-3C29-4FB8-A131-09D9EB725ACF}"/>
              </a:ext>
            </a:extLst>
          </p:cNvPr>
          <p:cNvGrpSpPr/>
          <p:nvPr/>
        </p:nvGrpSpPr>
        <p:grpSpPr>
          <a:xfrm>
            <a:off x="3146658" y="3193816"/>
            <a:ext cx="6815222" cy="859540"/>
            <a:chOff x="2189480" y="2153920"/>
            <a:chExt cx="7213599" cy="1137920"/>
          </a:xfrm>
          <a:solidFill>
            <a:schemeClr val="accent4"/>
          </a:solidFill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7CEDD191-1D4E-49C5-8444-8F22619709F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65D71D-6D12-4F7F-8EFA-813DA9004804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F9B6AB6-6147-424D-8F82-81A2B273645F}"/>
              </a:ext>
            </a:extLst>
          </p:cNvPr>
          <p:cNvSpPr/>
          <p:nvPr/>
        </p:nvSpPr>
        <p:spPr>
          <a:xfrm>
            <a:off x="1966572" y="4140138"/>
            <a:ext cx="1483031" cy="85954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33BE8E-BFBE-43EA-A9FD-BD45F197DD84}"/>
              </a:ext>
            </a:extLst>
          </p:cNvPr>
          <p:cNvGrpSpPr/>
          <p:nvPr/>
        </p:nvGrpSpPr>
        <p:grpSpPr>
          <a:xfrm>
            <a:off x="3146658" y="4140138"/>
            <a:ext cx="6815222" cy="859540"/>
            <a:chOff x="2189480" y="2153920"/>
            <a:chExt cx="7213599" cy="1137920"/>
          </a:xfrm>
          <a:solidFill>
            <a:schemeClr val="accent5"/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1E05DB33-7027-4243-B2B1-AE959B934587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AB0D8-22D4-44B8-BBE1-517EC44C45DC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7A635083-451F-40BF-9734-33850F7342D3}"/>
              </a:ext>
            </a:extLst>
          </p:cNvPr>
          <p:cNvSpPr/>
          <p:nvPr/>
        </p:nvSpPr>
        <p:spPr>
          <a:xfrm>
            <a:off x="1966572" y="5090430"/>
            <a:ext cx="1483031" cy="85954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C8895A-9474-4AF5-956A-D6B3CEFA3279}"/>
              </a:ext>
            </a:extLst>
          </p:cNvPr>
          <p:cNvGrpSpPr/>
          <p:nvPr/>
        </p:nvGrpSpPr>
        <p:grpSpPr>
          <a:xfrm>
            <a:off x="3146658" y="5090430"/>
            <a:ext cx="6815222" cy="859540"/>
            <a:chOff x="2189480" y="2153920"/>
            <a:chExt cx="7213599" cy="1137920"/>
          </a:xfrm>
          <a:solidFill>
            <a:schemeClr val="accent6"/>
          </a:solidFill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FA5ECFFC-D03C-4BA5-970C-397D9248009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1D260-A41C-4E95-A755-8E359C341F2F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A83EA8-E44D-4CC9-982F-1B8B609D21F2}"/>
              </a:ext>
            </a:extLst>
          </p:cNvPr>
          <p:cNvSpPr txBox="1"/>
          <p:nvPr/>
        </p:nvSpPr>
        <p:spPr>
          <a:xfrm>
            <a:off x="2033804" y="1371474"/>
            <a:ext cx="101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74A17-AAE5-4964-89E9-E927EF4D90FD}"/>
              </a:ext>
            </a:extLst>
          </p:cNvPr>
          <p:cNvSpPr txBox="1"/>
          <p:nvPr/>
        </p:nvSpPr>
        <p:spPr>
          <a:xfrm>
            <a:off x="2033804" y="2314660"/>
            <a:ext cx="101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9FA8CE-2609-4B18-A96B-C2D56CF5BE9D}"/>
              </a:ext>
            </a:extLst>
          </p:cNvPr>
          <p:cNvSpPr txBox="1"/>
          <p:nvPr/>
        </p:nvSpPr>
        <p:spPr>
          <a:xfrm>
            <a:off x="2033803" y="3282001"/>
            <a:ext cx="101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B775DB-7BDA-40F8-8943-FE3A0A82B375}"/>
              </a:ext>
            </a:extLst>
          </p:cNvPr>
          <p:cNvSpPr txBox="1"/>
          <p:nvPr/>
        </p:nvSpPr>
        <p:spPr>
          <a:xfrm>
            <a:off x="2033804" y="4215965"/>
            <a:ext cx="101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F7E83-9D5F-403A-AEC1-1DBFB6EEEFA9}"/>
              </a:ext>
            </a:extLst>
          </p:cNvPr>
          <p:cNvSpPr txBox="1"/>
          <p:nvPr/>
        </p:nvSpPr>
        <p:spPr>
          <a:xfrm>
            <a:off x="2033804" y="5160845"/>
            <a:ext cx="101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5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2EE78-8826-4D13-896F-3CE387814C90}"/>
              </a:ext>
            </a:extLst>
          </p:cNvPr>
          <p:cNvSpPr txBox="1"/>
          <p:nvPr/>
        </p:nvSpPr>
        <p:spPr>
          <a:xfrm>
            <a:off x="3840052" y="1431889"/>
            <a:ext cx="464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</a:rPr>
              <a:t>General introduction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EF9FC-F363-4D04-8D70-B84B5D145B65}"/>
              </a:ext>
            </a:extLst>
          </p:cNvPr>
          <p:cNvSpPr txBox="1"/>
          <p:nvPr/>
        </p:nvSpPr>
        <p:spPr>
          <a:xfrm>
            <a:off x="3840052" y="2366609"/>
            <a:ext cx="4648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</a:rPr>
              <a:t>Problematic and suggested solution	</a:t>
            </a:r>
            <a:endParaRPr lang="en-GB" sz="20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37B94-CD7C-46F8-B906-D4E292308213}"/>
              </a:ext>
            </a:extLst>
          </p:cNvPr>
          <p:cNvSpPr txBox="1"/>
          <p:nvPr/>
        </p:nvSpPr>
        <p:spPr>
          <a:xfrm>
            <a:off x="3840052" y="3331809"/>
            <a:ext cx="464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2000" dirty="0">
                <a:solidFill>
                  <a:srgbClr val="FFFFFF"/>
                </a:solidFill>
                <a:latin typeface="Open Sans" panose="020B0606030504020204" pitchFamily="34" charset="0"/>
              </a:rPr>
              <a:t>Used Materials	</a:t>
            </a:r>
            <a:endParaRPr lang="en-GB" sz="20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2D7612-B51C-417D-8AB4-D43CA5AFCC99}"/>
              </a:ext>
            </a:extLst>
          </p:cNvPr>
          <p:cNvSpPr txBox="1"/>
          <p:nvPr/>
        </p:nvSpPr>
        <p:spPr>
          <a:xfrm>
            <a:off x="3840052" y="4271609"/>
            <a:ext cx="464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GB" sz="2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IOT	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3B5A5C-D55A-43EE-80B7-2C870122EFC4}"/>
              </a:ext>
            </a:extLst>
          </p:cNvPr>
          <p:cNvSpPr txBox="1"/>
          <p:nvPr/>
        </p:nvSpPr>
        <p:spPr>
          <a:xfrm>
            <a:off x="3840052" y="5186009"/>
            <a:ext cx="464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Wiring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and testing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C8895A-9474-4AF5-956A-D6B3CEFA3279}"/>
              </a:ext>
            </a:extLst>
          </p:cNvPr>
          <p:cNvGrpSpPr/>
          <p:nvPr/>
        </p:nvGrpSpPr>
        <p:grpSpPr>
          <a:xfrm>
            <a:off x="3127460" y="6016365"/>
            <a:ext cx="6815222" cy="859540"/>
            <a:chOff x="2189480" y="2153920"/>
            <a:chExt cx="7213599" cy="1137920"/>
          </a:xfrm>
          <a:solidFill>
            <a:srgbClr val="FF0000"/>
          </a:solidFill>
        </p:grpSpPr>
        <p:sp>
          <p:nvSpPr>
            <p:cNvPr id="41" name="Arrow: Chevron 23">
              <a:extLst>
                <a:ext uri="{FF2B5EF4-FFF2-40B4-BE49-F238E27FC236}">
                  <a16:creationId xmlns:a16="http://schemas.microsoft.com/office/drawing/2014/main" id="{FA5ECFFC-D03C-4BA5-970C-397D92480096}"/>
                </a:ext>
              </a:extLst>
            </p:cNvPr>
            <p:cNvSpPr/>
            <p:nvPr/>
          </p:nvSpPr>
          <p:spPr>
            <a:xfrm>
              <a:off x="2189480" y="2153920"/>
              <a:ext cx="7172960" cy="11379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0B1D260-A41C-4E95-A755-8E359C341F2F}"/>
                </a:ext>
              </a:extLst>
            </p:cNvPr>
            <p:cNvSpPr/>
            <p:nvPr/>
          </p:nvSpPr>
          <p:spPr>
            <a:xfrm>
              <a:off x="7779408" y="2153920"/>
              <a:ext cx="1623671" cy="1137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Arrow: Pentagon 21">
            <a:extLst>
              <a:ext uri="{FF2B5EF4-FFF2-40B4-BE49-F238E27FC236}">
                <a16:creationId xmlns:a16="http://schemas.microsoft.com/office/drawing/2014/main" id="{7A635083-451F-40BF-9734-33850F7342D3}"/>
              </a:ext>
            </a:extLst>
          </p:cNvPr>
          <p:cNvSpPr/>
          <p:nvPr/>
        </p:nvSpPr>
        <p:spPr>
          <a:xfrm>
            <a:off x="1966571" y="6016365"/>
            <a:ext cx="1483031" cy="85954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3B5A5C-D55A-43EE-80B7-2C870122EFC4}"/>
              </a:ext>
            </a:extLst>
          </p:cNvPr>
          <p:cNvSpPr txBox="1"/>
          <p:nvPr/>
        </p:nvSpPr>
        <p:spPr>
          <a:xfrm>
            <a:off x="3771901" y="6112700"/>
            <a:ext cx="4716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General Conclusion</a:t>
            </a:r>
          </a:p>
        </p:txBody>
      </p:sp>
    </p:spTree>
    <p:extLst>
      <p:ext uri="{BB962C8B-B14F-4D97-AF65-F5344CB8AC3E}">
        <p14:creationId xmlns:p14="http://schemas.microsoft.com/office/powerpoint/2010/main" val="38070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9" grpId="0" animBg="1"/>
      <p:bldP spid="13" grpId="0" animBg="1"/>
      <p:bldP spid="17" grpId="0" animBg="1"/>
      <p:bldP spid="22" grpId="0" animBg="1"/>
      <p:bldP spid="27" grpId="0"/>
      <p:bldP spid="28" grpId="0"/>
      <p:bldP spid="29" grpId="0"/>
      <p:bldP spid="30" grpId="0"/>
      <p:bldP spid="31" grpId="0"/>
      <p:bldP spid="32" grpId="0"/>
      <p:bldP spid="38" grpId="0"/>
      <p:bldP spid="39" grpId="0"/>
      <p:bldP spid="43" grpId="0"/>
      <p:bldP spid="44" grpId="0"/>
      <p:bldP spid="45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457200" y="1845995"/>
            <a:ext cx="62991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" lvl="0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>
                <a:solidFill>
                  <a:schemeClr val="bg1"/>
                </a:solidFill>
                <a:latin typeface="Open Sans"/>
              </a:rPr>
              <a:t>Since its first appearance in China in December 2019, Covid-19 has been shaking up the world.</a:t>
            </a:r>
          </a:p>
          <a:p>
            <a:pPr marL="27432" lvl="0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>
                <a:solidFill>
                  <a:schemeClr val="bg1"/>
                </a:solidFill>
                <a:latin typeface="Open Sans"/>
              </a:rPr>
              <a:t>it has spread rapidly around the world since January 2020, confining entire populations, filling hospitals with massive arrivals of patients with severe forms of the disease.</a:t>
            </a:r>
            <a:endParaRPr lang="fr-FR" sz="26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974097" y="485332"/>
            <a:ext cx="544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General 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D7B260-A58B-45AD-A96F-D8F0FEC37E27}"/>
              </a:ext>
            </a:extLst>
          </p:cNvPr>
          <p:cNvSpPr/>
          <p:nvPr/>
        </p:nvSpPr>
        <p:spPr>
          <a:xfrm>
            <a:off x="11645632" y="63534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510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457200" y="1845995"/>
            <a:ext cx="62991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3200" dirty="0">
                <a:solidFill>
                  <a:schemeClr val="bg1"/>
                </a:solidFill>
                <a:latin typeface="Gill Sans MT"/>
              </a:rPr>
              <a:t>•  There are increasing number of patients for the doctors to monitor.</a:t>
            </a:r>
          </a:p>
          <a:p>
            <a:pPr lvl="0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3200" dirty="0">
                <a:solidFill>
                  <a:schemeClr val="bg1"/>
                </a:solidFill>
                <a:latin typeface="Gill Sans MT"/>
              </a:rPr>
              <a:t>• Doctors need to regularly monitor patient health.</a:t>
            </a:r>
            <a:br>
              <a:rPr lang="en-GB" sz="3200" dirty="0">
                <a:solidFill>
                  <a:schemeClr val="bg1"/>
                </a:solidFill>
                <a:latin typeface="Gill Sans MT"/>
              </a:rPr>
            </a:br>
            <a:r>
              <a:rPr lang="en-GB" sz="3200" dirty="0">
                <a:solidFill>
                  <a:schemeClr val="bg1"/>
                </a:solidFill>
                <a:latin typeface="Gill Sans MT"/>
              </a:rPr>
              <a:t>• The doctors are at risk of infection just for monitoring purpose.</a:t>
            </a:r>
          </a:p>
          <a:p>
            <a:r>
              <a:rPr lang="en-GB" sz="2800" dirty="0"/>
              <a:t> monitoring purpose.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974097" y="485332"/>
            <a:ext cx="544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Problematic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D7B260-A58B-45AD-A96F-D8F0FEC37E27}"/>
              </a:ext>
            </a:extLst>
          </p:cNvPr>
          <p:cNvSpPr/>
          <p:nvPr/>
        </p:nvSpPr>
        <p:spPr>
          <a:xfrm>
            <a:off x="11645632" y="63534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534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457200" y="1845995"/>
            <a:ext cx="629914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>
                <a:solidFill>
                  <a:srgbClr val="FFFFFF"/>
                </a:solidFill>
                <a:latin typeface="Open Sans"/>
              </a:rPr>
              <a:t>This project consists of making a </a:t>
            </a:r>
            <a:r>
              <a:rPr lang="en-GB" sz="2600" dirty="0" err="1">
                <a:solidFill>
                  <a:srgbClr val="FFFFFF"/>
                </a:solidFill>
                <a:latin typeface="Open Sans"/>
              </a:rPr>
              <a:t>Covid</a:t>
            </a:r>
            <a:r>
              <a:rPr lang="en-GB" sz="2600" dirty="0">
                <a:solidFill>
                  <a:srgbClr val="FFFFFF"/>
                </a:solidFill>
                <a:latin typeface="Open Sans"/>
              </a:rPr>
              <a:t> device composed by sensors that allow us to know patient’s health condition that will be displayed in front of him with an LCD and  shown to the doctor on a well organized web page.</a:t>
            </a:r>
          </a:p>
          <a:p>
            <a:pPr marL="27432">
              <a:spcBef>
                <a:spcPts val="600"/>
              </a:spcBef>
              <a:buClr>
                <a:srgbClr val="3891A7"/>
              </a:buClr>
              <a:buSzPct val="80000"/>
            </a:pPr>
            <a:r>
              <a:rPr lang="en-GB" sz="2600" dirty="0">
                <a:solidFill>
                  <a:srgbClr val="FFFFFF"/>
                </a:solidFill>
                <a:latin typeface="Open Sans"/>
              </a:rPr>
              <a:t>Then the doctor will decide if the medical intervention is necessary or not.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974097" y="485332"/>
            <a:ext cx="5445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4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Suggested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306661" y="-880441"/>
            <a:ext cx="548554" cy="5370184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0682119" y="-733829"/>
            <a:ext cx="530340" cy="4315546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9611521" y="-1141075"/>
            <a:ext cx="556134" cy="74636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D7B260-A58B-45AD-A96F-D8F0FEC37E27}"/>
              </a:ext>
            </a:extLst>
          </p:cNvPr>
          <p:cNvSpPr/>
          <p:nvPr/>
        </p:nvSpPr>
        <p:spPr>
          <a:xfrm>
            <a:off x="11645632" y="6353478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34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5D6FFB8C-43C0-4CD4-A3D5-2AAA84890533}"/>
              </a:ext>
            </a:extLst>
          </p:cNvPr>
          <p:cNvSpPr/>
          <p:nvPr/>
        </p:nvSpPr>
        <p:spPr>
          <a:xfrm rot="14360267">
            <a:off x="8038227" y="1920977"/>
            <a:ext cx="330200" cy="957586"/>
          </a:xfrm>
          <a:prstGeom prst="triangle">
            <a:avLst>
              <a:gd name="adj" fmla="val 705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94DCED0-CED1-4ACE-89F4-C8E7123A95FC}"/>
              </a:ext>
            </a:extLst>
          </p:cNvPr>
          <p:cNvSpPr/>
          <p:nvPr/>
        </p:nvSpPr>
        <p:spPr>
          <a:xfrm rot="17358869">
            <a:off x="7977847" y="4511237"/>
            <a:ext cx="330200" cy="870123"/>
          </a:xfrm>
          <a:prstGeom prst="triangle">
            <a:avLst>
              <a:gd name="adj" fmla="val 705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72E3224A-48F0-4040-8D92-2C7BE95BB758}"/>
              </a:ext>
            </a:extLst>
          </p:cNvPr>
          <p:cNvSpPr/>
          <p:nvPr/>
        </p:nvSpPr>
        <p:spPr>
          <a:xfrm rot="3964757">
            <a:off x="3884499" y="4511238"/>
            <a:ext cx="330200" cy="870123"/>
          </a:xfrm>
          <a:prstGeom prst="triangle">
            <a:avLst>
              <a:gd name="adj" fmla="val 705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58D32251-7912-4CDD-9259-D8AEDE66BEFC}"/>
              </a:ext>
            </a:extLst>
          </p:cNvPr>
          <p:cNvSpPr/>
          <p:nvPr/>
        </p:nvSpPr>
        <p:spPr>
          <a:xfrm rot="5247443">
            <a:off x="3636849" y="3158689"/>
            <a:ext cx="330200" cy="870123"/>
          </a:xfrm>
          <a:prstGeom prst="triangle">
            <a:avLst>
              <a:gd name="adj" fmla="val 705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D5BBCC8-5D0D-4FD7-A9A5-E5EDAAF07937}"/>
              </a:ext>
            </a:extLst>
          </p:cNvPr>
          <p:cNvSpPr/>
          <p:nvPr/>
        </p:nvSpPr>
        <p:spPr>
          <a:xfrm rot="6556496">
            <a:off x="3873786" y="1826955"/>
            <a:ext cx="330200" cy="856983"/>
          </a:xfrm>
          <a:prstGeom prst="triangle">
            <a:avLst>
              <a:gd name="adj" fmla="val 705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4DF71-1CBC-47AE-B330-1440CF7E44DE}"/>
              </a:ext>
            </a:extLst>
          </p:cNvPr>
          <p:cNvSpPr/>
          <p:nvPr/>
        </p:nvSpPr>
        <p:spPr>
          <a:xfrm>
            <a:off x="4292600" y="1900388"/>
            <a:ext cx="3416300" cy="3416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664683" y="63009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21C87F-D089-4900-9B9E-D7920FDFDCAE}"/>
              </a:ext>
            </a:extLst>
          </p:cNvPr>
          <p:cNvSpPr/>
          <p:nvPr/>
        </p:nvSpPr>
        <p:spPr>
          <a:xfrm>
            <a:off x="823140" y="2996888"/>
            <a:ext cx="2686050" cy="12553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2CA71B-2ACA-4DEE-95FD-5C8AA6931574}"/>
              </a:ext>
            </a:extLst>
          </p:cNvPr>
          <p:cNvSpPr/>
          <p:nvPr/>
        </p:nvSpPr>
        <p:spPr>
          <a:xfrm>
            <a:off x="1092200" y="4582585"/>
            <a:ext cx="2686050" cy="12553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F2D68C-917F-4D0C-8E8B-8B0D0321F1DF}"/>
              </a:ext>
            </a:extLst>
          </p:cNvPr>
          <p:cNvSpPr/>
          <p:nvPr/>
        </p:nvSpPr>
        <p:spPr>
          <a:xfrm>
            <a:off x="1092200" y="1404308"/>
            <a:ext cx="2686050" cy="12553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53DB4E-EEF6-4BF5-AB65-BF3F01695DC5}"/>
              </a:ext>
            </a:extLst>
          </p:cNvPr>
          <p:cNvSpPr/>
          <p:nvPr/>
        </p:nvSpPr>
        <p:spPr>
          <a:xfrm>
            <a:off x="4610100" y="2208842"/>
            <a:ext cx="2781300" cy="278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F7D4B2-5C42-4B8D-9B44-D6FFCE779411}"/>
              </a:ext>
            </a:extLst>
          </p:cNvPr>
          <p:cNvSpPr/>
          <p:nvPr/>
        </p:nvSpPr>
        <p:spPr>
          <a:xfrm>
            <a:off x="8502650" y="1404308"/>
            <a:ext cx="2686050" cy="125538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A9A457-8529-486D-B09C-806683258232}"/>
              </a:ext>
            </a:extLst>
          </p:cNvPr>
          <p:cNvSpPr/>
          <p:nvPr/>
        </p:nvSpPr>
        <p:spPr>
          <a:xfrm>
            <a:off x="8682810" y="2980846"/>
            <a:ext cx="2686050" cy="12553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68B0DB-591D-4FB9-AC66-5AA722E48553}"/>
              </a:ext>
            </a:extLst>
          </p:cNvPr>
          <p:cNvSpPr/>
          <p:nvPr/>
        </p:nvSpPr>
        <p:spPr>
          <a:xfrm>
            <a:off x="8502650" y="4582585"/>
            <a:ext cx="2686049" cy="125538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C2CBB4-83C8-4663-8CE9-A945B2A34681}"/>
              </a:ext>
            </a:extLst>
          </p:cNvPr>
          <p:cNvSpPr txBox="1"/>
          <p:nvPr/>
        </p:nvSpPr>
        <p:spPr>
          <a:xfrm>
            <a:off x="1401721" y="4997755"/>
            <a:ext cx="2067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200" dirty="0">
                <a:solidFill>
                  <a:srgbClr val="FFFFFF"/>
                </a:solidFill>
                <a:latin typeface="Open Sans" panose="020B0606030504020204" pitchFamily="34" charset="0"/>
              </a:rPr>
              <a:t>DS18B20</a:t>
            </a:r>
            <a:endParaRPr lang="en-GB" sz="2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B0BC29-3C86-436A-BA37-871EAACC46D1}"/>
              </a:ext>
            </a:extLst>
          </p:cNvPr>
          <p:cNvSpPr txBox="1"/>
          <p:nvPr/>
        </p:nvSpPr>
        <p:spPr>
          <a:xfrm>
            <a:off x="1132661" y="3403905"/>
            <a:ext cx="2067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200" dirty="0">
                <a:solidFill>
                  <a:srgbClr val="FFFFFF"/>
                </a:solidFill>
                <a:latin typeface="Open Sans" panose="020B0606030504020204" pitchFamily="34" charset="0"/>
              </a:rPr>
              <a:t>LM35</a:t>
            </a:r>
            <a:endParaRPr lang="en-GB" sz="2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0AD01D-4CD0-4E97-86C6-9210FF300D58}"/>
              </a:ext>
            </a:extLst>
          </p:cNvPr>
          <p:cNvSpPr txBox="1"/>
          <p:nvPr/>
        </p:nvSpPr>
        <p:spPr>
          <a:xfrm>
            <a:off x="1401721" y="1784655"/>
            <a:ext cx="2067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200" dirty="0">
                <a:solidFill>
                  <a:srgbClr val="FFFFFF"/>
                </a:solidFill>
                <a:latin typeface="Open Sans" panose="020B0606030504020204" pitchFamily="34" charset="0"/>
              </a:rPr>
              <a:t>ESP32</a:t>
            </a:r>
            <a:endParaRPr lang="en-GB" sz="2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8DCDA7-1221-4F37-B307-D66695EC57DF}"/>
              </a:ext>
            </a:extLst>
          </p:cNvPr>
          <p:cNvSpPr txBox="1"/>
          <p:nvPr/>
        </p:nvSpPr>
        <p:spPr>
          <a:xfrm>
            <a:off x="8831221" y="1784655"/>
            <a:ext cx="2067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200" dirty="0">
                <a:solidFill>
                  <a:srgbClr val="FFFFFF"/>
                </a:solidFill>
                <a:latin typeface="Open Sans" panose="020B0606030504020204" pitchFamily="34" charset="0"/>
              </a:rPr>
              <a:t>MAX</a:t>
            </a:r>
            <a:r>
              <a:rPr lang="en-GB" sz="2200" dirty="0">
                <a:solidFill>
                  <a:srgbClr val="FFFFFF"/>
                </a:solidFill>
                <a:latin typeface="Noto Sans" panose="020B0502040504020204" pitchFamily="34"/>
              </a:rPr>
              <a:t>30100</a:t>
            </a:r>
            <a:endParaRPr lang="en-US" sz="2200" dirty="0">
              <a:solidFill>
                <a:srgbClr val="FFFFFF"/>
              </a:solidFill>
              <a:latin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D56978-6706-4B76-ADC3-CCB84BA10F0C}"/>
              </a:ext>
            </a:extLst>
          </p:cNvPr>
          <p:cNvSpPr txBox="1"/>
          <p:nvPr/>
        </p:nvSpPr>
        <p:spPr>
          <a:xfrm>
            <a:off x="9011381" y="3397555"/>
            <a:ext cx="2067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200" dirty="0">
                <a:solidFill>
                  <a:srgbClr val="FFFFFF"/>
                </a:solidFill>
                <a:latin typeface="Open Sans" panose="020B0606030504020204" pitchFamily="34" charset="0"/>
              </a:rPr>
              <a:t>LCD 16*2</a:t>
            </a:r>
            <a:endParaRPr lang="en-GB" sz="2200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2AE5F8-6D59-40E0-97B0-C1CD013DDDCE}"/>
              </a:ext>
            </a:extLst>
          </p:cNvPr>
          <p:cNvSpPr txBox="1"/>
          <p:nvPr/>
        </p:nvSpPr>
        <p:spPr>
          <a:xfrm>
            <a:off x="8831220" y="4828477"/>
            <a:ext cx="206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GB" sz="2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jumper wires</a:t>
            </a:r>
          </a:p>
          <a:p>
            <a:pPr algn="just">
              <a:defRPr/>
            </a:pPr>
            <a:r>
              <a:rPr lang="en-GB" sz="22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Breadboard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74D588-B338-4998-ACA4-3B9ADC3419E4}"/>
              </a:ext>
            </a:extLst>
          </p:cNvPr>
          <p:cNvSpPr txBox="1"/>
          <p:nvPr/>
        </p:nvSpPr>
        <p:spPr>
          <a:xfrm>
            <a:off x="4534379" y="3034572"/>
            <a:ext cx="29327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500" b="1" dirty="0">
                <a:solidFill>
                  <a:srgbClr val="282F39"/>
                </a:solidFill>
                <a:latin typeface="Open Sans" panose="020B0606030504020204" pitchFamily="34" charset="0"/>
              </a:rPr>
              <a:t>Used Materials</a:t>
            </a:r>
            <a:endParaRPr lang="en-GB" sz="3500" b="1" dirty="0">
              <a:solidFill>
                <a:srgbClr val="282F39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74679F57-1F08-46E3-B260-02B357B1EF27}"/>
              </a:ext>
            </a:extLst>
          </p:cNvPr>
          <p:cNvSpPr/>
          <p:nvPr/>
        </p:nvSpPr>
        <p:spPr>
          <a:xfrm rot="16200000">
            <a:off x="8106714" y="3159182"/>
            <a:ext cx="330200" cy="898190"/>
          </a:xfrm>
          <a:prstGeom prst="triangle">
            <a:avLst>
              <a:gd name="adj" fmla="val 705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592DE-3E9E-477A-AE77-DF95203C0AF4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Used materials</a:t>
            </a:r>
          </a:p>
        </p:txBody>
      </p:sp>
    </p:spTree>
    <p:extLst>
      <p:ext uri="{BB962C8B-B14F-4D97-AF65-F5344CB8AC3E}">
        <p14:creationId xmlns:p14="http://schemas.microsoft.com/office/powerpoint/2010/main" val="36586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2" grpId="0" animBg="1"/>
      <p:bldP spid="81" grpId="0" animBg="1"/>
      <p:bldP spid="80" grpId="0" animBg="1"/>
      <p:bldP spid="79" grpId="0" animBg="1"/>
      <p:bldP spid="2" grpId="0" animBg="1"/>
      <p:bldP spid="6" grpId="0" animBg="1"/>
      <p:bldP spid="7" grpId="0" animBg="1"/>
      <p:bldP spid="9" grpId="0" animBg="1"/>
      <p:bldP spid="10" grpId="0" animBg="1"/>
      <p:bldP spid="11" grpId="0" animBg="1"/>
      <p:bldP spid="70" grpId="0"/>
      <p:bldP spid="71" grpId="0"/>
      <p:bldP spid="72" grpId="0"/>
      <p:bldP spid="73" grpId="0"/>
      <p:bldP spid="74" grpId="0"/>
      <p:bldP spid="75" grpId="0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GB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702782" y="6349245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ESP 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780679" y="2843338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pic>
        <p:nvPicPr>
          <p:cNvPr id="16" name="Picture 2" descr="C:\Users\Houssem\Desktop\ESP32-DOIT-DEV-KIT-v1-pinout-mischian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6" y="1898266"/>
            <a:ext cx="7470322" cy="39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GB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712441" y="6373697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LM35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780679" y="2843338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097764"/>
            <a:ext cx="6962776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0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GB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737841" y="6392747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DS18B20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780679" y="2843338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282F39"/>
                </a:solidFill>
              </a:endParaRPr>
            </a:p>
          </p:txBody>
        </p:sp>
      </p:grpSp>
      <p:pic>
        <p:nvPicPr>
          <p:cNvPr id="9" name="Picture 4" descr="DS18B20 Digital Temperature Sensor - Waterproo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53" y="1800225"/>
            <a:ext cx="7166922" cy="41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none" rtlCol="0" anchor="ctr">
        <a:noAutofit/>
      </a:bodyPr>
      <a:lstStyle>
        <a:defPPr algn="ctr">
          <a:defRPr dirty="0">
            <a:solidFill>
              <a:srgbClr val="FFFFFF"/>
            </a:solidFill>
            <a:latin typeface="Noto Sans" panose="020B0502040504020204" pitchFamily="34"/>
            <a:ea typeface="Noto Sans" panose="020B0502040504020204" pitchFamily="34"/>
            <a:cs typeface="Noto Sans" panose="020B0502040504020204" pitchFamily="34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14168</TotalTime>
  <Words>1727</Words>
  <Application>Microsoft Office PowerPoint</Application>
  <PresentationFormat>Widescreen</PresentationFormat>
  <Paragraphs>173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Calibri</vt:lpstr>
      <vt:lpstr>Calibri Light</vt:lpstr>
      <vt:lpstr>Gill Sans MT</vt:lpstr>
      <vt:lpstr>Noto Sans</vt:lpstr>
      <vt:lpstr>Noto Sans Disp ExtBd</vt:lpstr>
      <vt:lpstr>Open Sans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Houssem BALTI</cp:lastModifiedBy>
  <cp:revision>1037</cp:revision>
  <dcterms:created xsi:type="dcterms:W3CDTF">2017-12-05T16:25:52Z</dcterms:created>
  <dcterms:modified xsi:type="dcterms:W3CDTF">2023-02-26T18:06:23Z</dcterms:modified>
</cp:coreProperties>
</file>